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custom-properties" Target="docProps/custom.xml"/><Relationship Id="rId2" Type="http://schemas.openxmlformats.org/officeDocument/2006/relationships/officeDocument" Target="ppt/presentation.xml"/><Relationship Id="rId1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6858000" cx="12192000"/>
  <p:notesSz cx="6858000" cy="9144000"/>
  <p:embeddedFontLst>
    <p:embeddedFont>
      <p:font typeface="Montserrat"/>
      <p:regular r:id="rId36"/>
      <p:bold r:id="rId37"/>
      <p:italic r:id="rId38"/>
      <p:boldItalic r:id="rId39"/>
    </p:embeddedFont>
    <p:embeddedFont>
      <p:font typeface="Short Stack"/>
      <p:regular r:id="rId40"/>
    </p:embeddedFont>
    <p:embeddedFont>
      <p:font typeface="Helvetica Neue"/>
      <p:regular r:id="rId41"/>
      <p:bold r:id="rId42"/>
      <p:italic r:id="rId43"/>
      <p:boldItalic r:id="rId44"/>
    </p:embeddedFont>
    <p:embeddedFont>
      <p:font typeface="Montserrat ExtraBold"/>
      <p:bold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7" roundtripDataSignature="AMtx7mjOn5OiNPnUtdK1SiXkxc/YcINY6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3" Type="http://schemas.openxmlformats.org/officeDocument/2006/relationships/slide" Target="slides/slide8.xml"/><Relationship Id="rId39" Type="http://schemas.openxmlformats.org/officeDocument/2006/relationships/font" Target="fonts/Montserrat-boldItalic.fntdata"/><Relationship Id="rId18" Type="http://schemas.openxmlformats.org/officeDocument/2006/relationships/slide" Target="slides/slide13.xml"/><Relationship Id="rId42" Type="http://schemas.openxmlformats.org/officeDocument/2006/relationships/font" Target="fonts/HelveticaNeue-bold.fntdata"/><Relationship Id="rId21" Type="http://schemas.openxmlformats.org/officeDocument/2006/relationships/slide" Target="slides/slide16.xml"/><Relationship Id="rId47" Type="http://customschemas.google.com/relationships/presentationmetadata" Target="metadata"/><Relationship Id="rId34" Type="http://schemas.openxmlformats.org/officeDocument/2006/relationships/slide" Target="slides/slide29.xml"/><Relationship Id="rId50" Type="http://schemas.openxmlformats.org/officeDocument/2006/relationships/customXml" Target="../customXml/item3.xml"/><Relationship Id="rId7" Type="http://schemas.openxmlformats.org/officeDocument/2006/relationships/slide" Target="slides/slide2.xml"/><Relationship Id="rId2" Type="http://schemas.openxmlformats.org/officeDocument/2006/relationships/presProps" Target="presProps.xml"/><Relationship Id="rId29" Type="http://schemas.openxmlformats.org/officeDocument/2006/relationships/slide" Target="slides/slide24.xml"/><Relationship Id="rId16" Type="http://schemas.openxmlformats.org/officeDocument/2006/relationships/slide" Target="slides/slide11.xml"/><Relationship Id="rId40" Type="http://schemas.openxmlformats.org/officeDocument/2006/relationships/font" Target="fonts/ShortStack-regular.fntdata"/><Relationship Id="rId24" Type="http://schemas.openxmlformats.org/officeDocument/2006/relationships/slide" Target="slides/slide19.xml"/><Relationship Id="rId45" Type="http://schemas.openxmlformats.org/officeDocument/2006/relationships/font" Target="fonts/MontserratExtraBold-bold.fntdata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font" Target="fonts/Montserrat-bold.fntdata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5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36" Type="http://schemas.openxmlformats.org/officeDocument/2006/relationships/font" Target="fonts/Montserrat-regular.fntdata"/><Relationship Id="rId49" Type="http://schemas.openxmlformats.org/officeDocument/2006/relationships/customXml" Target="../customXml/item2.xml"/><Relationship Id="rId44" Type="http://schemas.openxmlformats.org/officeDocument/2006/relationships/font" Target="fonts/HelveticaNeue-boldItalic.fntdata"/><Relationship Id="rId31" Type="http://schemas.openxmlformats.org/officeDocument/2006/relationships/slide" Target="slides/slide2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22" Type="http://schemas.openxmlformats.org/officeDocument/2006/relationships/slide" Target="slides/slide17.xml"/><Relationship Id="rId43" Type="http://schemas.openxmlformats.org/officeDocument/2006/relationships/font" Target="fonts/HelveticaNeue-italic.fntdata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14" Type="http://schemas.openxmlformats.org/officeDocument/2006/relationships/slide" Target="slides/slide9.xml"/><Relationship Id="rId48" Type="http://schemas.openxmlformats.org/officeDocument/2006/relationships/customXml" Target="../customXml/item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1.xml"/><Relationship Id="rId46" Type="http://schemas.openxmlformats.org/officeDocument/2006/relationships/font" Target="fonts/MontserratExtraBold-boldItalic.fntdata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8" Type="http://schemas.openxmlformats.org/officeDocument/2006/relationships/font" Target="fonts/Montserrat-italic.fntdata"/><Relationship Id="rId20" Type="http://schemas.openxmlformats.org/officeDocument/2006/relationships/slide" Target="slides/slide15.xml"/><Relationship Id="rId41" Type="http://schemas.openxmlformats.org/officeDocument/2006/relationships/font" Target="fonts/HelveticaNeue-regular.fntdata"/><Relationship Id="rId1" Type="http://schemas.openxmlformats.org/officeDocument/2006/relationships/theme" Target="theme/theme1.xml"/><Relationship Id="rId6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CO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p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98" name="Google Shape;298;p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C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p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13" name="Google Shape;313;p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C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" name="Google Shape;328;p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29" name="Google Shape;329;p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C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CO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9" name="Google Shape;269;p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70" name="Google Shape;270;p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C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p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84" name="Google Shape;284;p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CO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5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5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5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3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03" name="Google Shape;103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3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3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4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6" name="Google Shape;116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4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2" name="Google Shape;122;p4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4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4" name="Google Shape;124;p4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4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6" name="Google Shape;136;p4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7" name="Google Shape;137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4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4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4" name="Google Shape;144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4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4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4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4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4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4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4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5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p3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4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47.png"/><Relationship Id="rId7" Type="http://schemas.openxmlformats.org/officeDocument/2006/relationships/image" Target="../media/image5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47.png"/><Relationship Id="rId7" Type="http://schemas.openxmlformats.org/officeDocument/2006/relationships/image" Target="../media/image53.png"/><Relationship Id="rId8" Type="http://schemas.openxmlformats.org/officeDocument/2006/relationships/image" Target="../media/image4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2.png"/><Relationship Id="rId4" Type="http://schemas.openxmlformats.org/officeDocument/2006/relationships/image" Target="../media/image62.png"/><Relationship Id="rId5" Type="http://schemas.openxmlformats.org/officeDocument/2006/relationships/image" Target="../media/image46.png"/><Relationship Id="rId6" Type="http://schemas.openxmlformats.org/officeDocument/2006/relationships/image" Target="../media/image79.png"/><Relationship Id="rId7" Type="http://schemas.openxmlformats.org/officeDocument/2006/relationships/image" Target="../media/image6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5.png"/><Relationship Id="rId4" Type="http://schemas.openxmlformats.org/officeDocument/2006/relationships/image" Target="../media/image58.png"/><Relationship Id="rId5" Type="http://schemas.openxmlformats.org/officeDocument/2006/relationships/image" Target="../media/image63.png"/><Relationship Id="rId6" Type="http://schemas.openxmlformats.org/officeDocument/2006/relationships/image" Target="../media/image60.png"/><Relationship Id="rId7" Type="http://schemas.openxmlformats.org/officeDocument/2006/relationships/image" Target="../media/image80.png"/></Relationships>
</file>

<file path=ppt/slides/_rels/slide27.xml.rels><?xml version="1.0" encoding="UTF-8" standalone="yes"?><Relationships xmlns="http://schemas.openxmlformats.org/package/2006/relationships"><Relationship Id="rId11" Type="http://schemas.openxmlformats.org/officeDocument/2006/relationships/image" Target="../media/image73.png"/><Relationship Id="rId10" Type="http://schemas.openxmlformats.org/officeDocument/2006/relationships/image" Target="../media/image74.png"/><Relationship Id="rId13" Type="http://schemas.openxmlformats.org/officeDocument/2006/relationships/image" Target="../media/image81.png"/><Relationship Id="rId1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1.png"/><Relationship Id="rId4" Type="http://schemas.openxmlformats.org/officeDocument/2006/relationships/image" Target="../media/image59.png"/><Relationship Id="rId9" Type="http://schemas.openxmlformats.org/officeDocument/2006/relationships/image" Target="../media/image70.png"/><Relationship Id="rId5" Type="http://schemas.openxmlformats.org/officeDocument/2006/relationships/image" Target="../media/image78.png"/><Relationship Id="rId6" Type="http://schemas.openxmlformats.org/officeDocument/2006/relationships/image" Target="../media/image75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7.png"/><Relationship Id="rId4" Type="http://schemas.openxmlformats.org/officeDocument/2006/relationships/image" Target="../media/image95.png"/></Relationships>
</file>

<file path=ppt/slides/_rels/slide29.xml.rels><?xml version="1.0" encoding="UTF-8" standalone="yes"?><Relationships xmlns="http://schemas.openxmlformats.org/package/2006/relationships"><Relationship Id="rId11" Type="http://schemas.openxmlformats.org/officeDocument/2006/relationships/image" Target="../media/image73.png"/><Relationship Id="rId10" Type="http://schemas.openxmlformats.org/officeDocument/2006/relationships/image" Target="../media/image74.png"/><Relationship Id="rId13" Type="http://schemas.openxmlformats.org/officeDocument/2006/relationships/image" Target="../media/image81.png"/><Relationship Id="rId1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1.png"/><Relationship Id="rId4" Type="http://schemas.openxmlformats.org/officeDocument/2006/relationships/image" Target="../media/image59.png"/><Relationship Id="rId9" Type="http://schemas.openxmlformats.org/officeDocument/2006/relationships/image" Target="../media/image70.png"/><Relationship Id="rId5" Type="http://schemas.openxmlformats.org/officeDocument/2006/relationships/image" Target="../media/image78.png"/><Relationship Id="rId6" Type="http://schemas.openxmlformats.org/officeDocument/2006/relationships/image" Target="../media/image75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.png"/><Relationship Id="rId10" Type="http://schemas.openxmlformats.org/officeDocument/2006/relationships/image" Target="../media/image3.png"/><Relationship Id="rId13" Type="http://schemas.openxmlformats.org/officeDocument/2006/relationships/image" Target="../media/image29.png"/><Relationship Id="rId1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30.png"/><Relationship Id="rId15" Type="http://schemas.openxmlformats.org/officeDocument/2006/relationships/image" Target="../media/image34.png"/><Relationship Id="rId14" Type="http://schemas.openxmlformats.org/officeDocument/2006/relationships/image" Target="../media/image8.jpg"/><Relationship Id="rId5" Type="http://schemas.openxmlformats.org/officeDocument/2006/relationships/image" Target="../media/image20.png"/><Relationship Id="rId6" Type="http://schemas.openxmlformats.org/officeDocument/2006/relationships/image" Target="../media/image10.png"/><Relationship Id="rId7" Type="http://schemas.openxmlformats.org/officeDocument/2006/relationships/image" Target="../media/image9.png"/><Relationship Id="rId8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pn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40.png"/><Relationship Id="rId10" Type="http://schemas.openxmlformats.org/officeDocument/2006/relationships/image" Target="../media/image22.png"/><Relationship Id="rId13" Type="http://schemas.openxmlformats.org/officeDocument/2006/relationships/image" Target="../media/image26.png"/><Relationship Id="rId1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27.png"/><Relationship Id="rId9" Type="http://schemas.openxmlformats.org/officeDocument/2006/relationships/image" Target="../media/image41.png"/><Relationship Id="rId15" Type="http://schemas.openxmlformats.org/officeDocument/2006/relationships/image" Target="../media/image28.png"/><Relationship Id="rId14" Type="http://schemas.openxmlformats.org/officeDocument/2006/relationships/image" Target="../media/image17.png"/><Relationship Id="rId17" Type="http://schemas.openxmlformats.org/officeDocument/2006/relationships/image" Target="../media/image16.png"/><Relationship Id="rId16" Type="http://schemas.openxmlformats.org/officeDocument/2006/relationships/image" Target="../media/image29.png"/><Relationship Id="rId5" Type="http://schemas.openxmlformats.org/officeDocument/2006/relationships/image" Target="../media/image14.png"/><Relationship Id="rId6" Type="http://schemas.openxmlformats.org/officeDocument/2006/relationships/image" Target="../media/image5.png"/><Relationship Id="rId18" Type="http://schemas.openxmlformats.org/officeDocument/2006/relationships/image" Target="../media/image37.png"/><Relationship Id="rId7" Type="http://schemas.openxmlformats.org/officeDocument/2006/relationships/image" Target="../media/image11.png"/><Relationship Id="rId8" Type="http://schemas.openxmlformats.org/officeDocument/2006/relationships/image" Target="../media/image3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5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"/>
          <p:cNvPicPr preferRelativeResize="0"/>
          <p:nvPr/>
        </p:nvPicPr>
        <p:blipFill rotWithShape="1">
          <a:blip r:embed="rId3">
            <a:alphaModFix amt="50000"/>
          </a:blip>
          <a:srcRect b="0" l="0" r="0" t="29687"/>
          <a:stretch/>
        </p:blipFill>
        <p:spPr>
          <a:xfrm>
            <a:off x="20" y="10"/>
            <a:ext cx="1219197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"/>
          <p:cNvSpPr/>
          <p:nvPr/>
        </p:nvSpPr>
        <p:spPr>
          <a:xfrm rot="-7843448">
            <a:off x="954248" y="1774317"/>
            <a:ext cx="3855950" cy="3704041"/>
          </a:xfrm>
          <a:custGeom>
            <a:rect b="b" l="l" r="r" t="t"/>
            <a:pathLst>
              <a:path extrusionOk="0" h="5427044" w="5230100">
                <a:moveTo>
                  <a:pt x="2737017" y="284"/>
                </a:moveTo>
                <a:cubicBezTo>
                  <a:pt x="3054234" y="-13285"/>
                  <a:pt x="3941595" y="460124"/>
                  <a:pt x="4517101" y="962142"/>
                </a:cubicBezTo>
                <a:cubicBezTo>
                  <a:pt x="4815579" y="1459013"/>
                  <a:pt x="5171584" y="1973622"/>
                  <a:pt x="5230100" y="2554935"/>
                </a:cubicBezTo>
                <a:cubicBezTo>
                  <a:pt x="5079987" y="3261606"/>
                  <a:pt x="4943595" y="3829921"/>
                  <a:pt x="4637782" y="4289944"/>
                </a:cubicBezTo>
                <a:cubicBezTo>
                  <a:pt x="4331969" y="4749967"/>
                  <a:pt x="3708045" y="5200102"/>
                  <a:pt x="3395219" y="5315071"/>
                </a:cubicBezTo>
                <a:cubicBezTo>
                  <a:pt x="2942375" y="5464449"/>
                  <a:pt x="1961196" y="5505815"/>
                  <a:pt x="1398464" y="5174971"/>
                </a:cubicBezTo>
                <a:cubicBezTo>
                  <a:pt x="835732" y="4844128"/>
                  <a:pt x="130665" y="3959245"/>
                  <a:pt x="18828" y="3330010"/>
                </a:cubicBezTo>
                <a:cubicBezTo>
                  <a:pt x="-108957" y="2652928"/>
                  <a:pt x="439197" y="1357367"/>
                  <a:pt x="892228" y="802413"/>
                </a:cubicBezTo>
                <a:cubicBezTo>
                  <a:pt x="1345260" y="247459"/>
                  <a:pt x="2321559" y="23304"/>
                  <a:pt x="2737017" y="28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"/>
          <p:cNvSpPr txBox="1"/>
          <p:nvPr>
            <p:ph type="ctrTitle"/>
          </p:nvPr>
        </p:nvSpPr>
        <p:spPr>
          <a:xfrm>
            <a:off x="321276" y="2644063"/>
            <a:ext cx="7290486" cy="156987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Short Stack"/>
              <a:buNone/>
            </a:pPr>
            <a:r>
              <a:rPr b="1" lang="en-CO" sz="4400"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rPr>
              <a:t>Cadenas de suministro </a:t>
            </a:r>
            <a:r>
              <a:rPr b="1" lang="en-CO" sz="4400">
                <a:solidFill>
                  <a:srgbClr val="00B0F0"/>
                </a:solidFill>
                <a:latin typeface="Short Stack"/>
                <a:ea typeface="Short Stack"/>
                <a:cs typeface="Short Stack"/>
                <a:sym typeface="Short Stack"/>
              </a:rPr>
              <a:t>(para la producción) </a:t>
            </a:r>
            <a:r>
              <a:rPr b="1" lang="en-CO" sz="4400"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rPr>
              <a:t>inteligentes</a:t>
            </a:r>
            <a:endParaRPr/>
          </a:p>
        </p:txBody>
      </p:sp>
      <p:sp>
        <p:nvSpPr>
          <p:cNvPr id="166" name="Google Shape;166;p1"/>
          <p:cNvSpPr txBox="1"/>
          <p:nvPr>
            <p:ph idx="1" type="subTitle"/>
          </p:nvPr>
        </p:nvSpPr>
        <p:spPr>
          <a:xfrm>
            <a:off x="0" y="10587"/>
            <a:ext cx="3583829" cy="8998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b="1" lang="en-CO" sz="2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Game changer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0"/>
          <p:cNvSpPr txBox="1"/>
          <p:nvPr>
            <p:ph type="title"/>
          </p:nvPr>
        </p:nvSpPr>
        <p:spPr>
          <a:xfrm>
            <a:off x="270000" y="0"/>
            <a:ext cx="105516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B73"/>
              </a:buClr>
              <a:buSzPts val="3200"/>
              <a:buFont typeface="Montserrat"/>
              <a:buNone/>
            </a:pPr>
            <a:r>
              <a:rPr b="1" lang="en-CO" sz="3100">
                <a:solidFill>
                  <a:srgbClr val="004B73"/>
                </a:solidFill>
                <a:latin typeface="Montserrat"/>
                <a:ea typeface="Montserrat"/>
                <a:cs typeface="Montserrat"/>
                <a:sym typeface="Montserrat"/>
              </a:rPr>
              <a:t>Herramienta de integración de explorador solar y explorador de biomasa residual</a:t>
            </a:r>
            <a:endParaRPr b="1" sz="3200">
              <a:solidFill>
                <a:srgbClr val="004B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01" name="Google Shape;301;p10"/>
          <p:cNvCxnSpPr/>
          <p:nvPr/>
        </p:nvCxnSpPr>
        <p:spPr>
          <a:xfrm flipH="1" rot="10800000">
            <a:off x="278550" y="999575"/>
            <a:ext cx="11602800" cy="9600"/>
          </a:xfrm>
          <a:prstGeom prst="straightConnector1">
            <a:avLst/>
          </a:prstGeom>
          <a:noFill/>
          <a:ln cap="flat" cmpd="sng" w="19050">
            <a:solidFill>
              <a:srgbClr val="00A7CC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302" name="Google Shape;302;p10"/>
          <p:cNvGrpSpPr/>
          <p:nvPr/>
        </p:nvGrpSpPr>
        <p:grpSpPr>
          <a:xfrm>
            <a:off x="10821573" y="232128"/>
            <a:ext cx="1058424" cy="615750"/>
            <a:chOff x="9048749" y="87823"/>
            <a:chExt cx="2571486" cy="1602265"/>
          </a:xfrm>
        </p:grpSpPr>
        <p:sp>
          <p:nvSpPr>
            <p:cNvPr id="303" name="Google Shape;303;p10"/>
            <p:cNvSpPr/>
            <p:nvPr/>
          </p:nvSpPr>
          <p:spPr>
            <a:xfrm>
              <a:off x="9652519" y="441948"/>
              <a:ext cx="1339500" cy="1069500"/>
            </a:xfrm>
            <a:prstGeom prst="triangle">
              <a:avLst>
                <a:gd fmla="val 50000" name="adj"/>
              </a:avLst>
            </a:prstGeom>
            <a:noFill/>
            <a:ln cap="flat" cmpd="sng" w="38100">
              <a:solidFill>
                <a:srgbClr val="31538F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Bandera de Alemania - Wikipedia, la enciclopedia libre" id="304" name="Google Shape;304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918510" y="87823"/>
              <a:ext cx="807600" cy="484500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19050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fadeDir="5400012" kx="0" rotWithShape="0" algn="bl" stA="28000" stPos="0" sy="-100000" ky="0"/>
            </a:effectLst>
          </p:spPr>
        </p:pic>
        <p:pic>
          <p:nvPicPr>
            <p:cNvPr descr="50+ Imágenes de la Bandera de Colombia Gratis [HD] - Pixabay" id="305" name="Google Shape;305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877435" y="1190507"/>
              <a:ext cx="742800" cy="495300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19050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fadeDir="5400012" kx="0" rotWithShape="0" algn="bl" stA="28000" stPos="0" sy="-100000" ky="0"/>
            </a:effectLst>
          </p:spPr>
        </p:pic>
        <p:pic>
          <p:nvPicPr>
            <p:cNvPr id="306" name="Google Shape;306;p1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048749" y="1205588"/>
              <a:ext cx="726600" cy="484500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19050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fadeDir="5400012" kx="0" rotWithShape="0" algn="bl" stA="28000" stPos="0" sy="-100000" ky="0"/>
            </a:effectLst>
          </p:spPr>
        </p:pic>
      </p:grpSp>
      <p:sp>
        <p:nvSpPr>
          <p:cNvPr id="307" name="Google Shape;307;p10"/>
          <p:cNvSpPr txBox="1"/>
          <p:nvPr/>
        </p:nvSpPr>
        <p:spPr>
          <a:xfrm>
            <a:off x="291000" y="1080000"/>
            <a:ext cx="11610000" cy="55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b="1" lang="en-CO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Diseño de base de 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b="1" lang="en-CO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geodatos: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8" name="Google Shape;308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69875" y="1080000"/>
            <a:ext cx="4933950" cy="5172075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9" name="Google Shape;309;p10"/>
          <p:cNvSpPr txBox="1"/>
          <p:nvPr/>
        </p:nvSpPr>
        <p:spPr>
          <a:xfrm>
            <a:off x="277175" y="6175875"/>
            <a:ext cx="116028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CO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O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[1] L. S. Hsu and R. Obe, PostGIS in Action, Third Edition, 3rd edition. Shelter Island: Manning, 2021.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1"/>
          <p:cNvSpPr txBox="1"/>
          <p:nvPr>
            <p:ph type="title"/>
          </p:nvPr>
        </p:nvSpPr>
        <p:spPr>
          <a:xfrm>
            <a:off x="270000" y="0"/>
            <a:ext cx="105516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B73"/>
              </a:buClr>
              <a:buSzPts val="3200"/>
              <a:buFont typeface="Montserrat"/>
              <a:buNone/>
            </a:pPr>
            <a:r>
              <a:rPr b="1" lang="en-CO" sz="3100">
                <a:solidFill>
                  <a:srgbClr val="004B73"/>
                </a:solidFill>
                <a:latin typeface="Montserrat"/>
                <a:ea typeface="Montserrat"/>
                <a:cs typeface="Montserrat"/>
                <a:sym typeface="Montserrat"/>
              </a:rPr>
              <a:t>Herramienta de integración de explorador solar y explorador de biomasa residual</a:t>
            </a:r>
            <a:endParaRPr b="1" sz="3200">
              <a:solidFill>
                <a:srgbClr val="004B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16" name="Google Shape;316;p11"/>
          <p:cNvCxnSpPr/>
          <p:nvPr/>
        </p:nvCxnSpPr>
        <p:spPr>
          <a:xfrm flipH="1" rot="10800000">
            <a:off x="278550" y="999575"/>
            <a:ext cx="11602800" cy="9600"/>
          </a:xfrm>
          <a:prstGeom prst="straightConnector1">
            <a:avLst/>
          </a:prstGeom>
          <a:noFill/>
          <a:ln cap="flat" cmpd="sng" w="19050">
            <a:solidFill>
              <a:srgbClr val="00A7CC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317" name="Google Shape;317;p11"/>
          <p:cNvGrpSpPr/>
          <p:nvPr/>
        </p:nvGrpSpPr>
        <p:grpSpPr>
          <a:xfrm>
            <a:off x="10821573" y="232128"/>
            <a:ext cx="1058424" cy="615750"/>
            <a:chOff x="9048749" y="87823"/>
            <a:chExt cx="2571486" cy="1602265"/>
          </a:xfrm>
        </p:grpSpPr>
        <p:sp>
          <p:nvSpPr>
            <p:cNvPr id="318" name="Google Shape;318;p11"/>
            <p:cNvSpPr/>
            <p:nvPr/>
          </p:nvSpPr>
          <p:spPr>
            <a:xfrm>
              <a:off x="9652519" y="441948"/>
              <a:ext cx="1339500" cy="1069500"/>
            </a:xfrm>
            <a:prstGeom prst="triangle">
              <a:avLst>
                <a:gd fmla="val 50000" name="adj"/>
              </a:avLst>
            </a:prstGeom>
            <a:noFill/>
            <a:ln cap="flat" cmpd="sng" w="38100">
              <a:solidFill>
                <a:srgbClr val="31538F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Bandera de Alemania - Wikipedia, la enciclopedia libre" id="319" name="Google Shape;319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918510" y="87823"/>
              <a:ext cx="807600" cy="484500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19050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fadeDir="5400012" kx="0" rotWithShape="0" algn="bl" stA="28000" stPos="0" sy="-100000" ky="0"/>
            </a:effectLst>
          </p:spPr>
        </p:pic>
        <p:pic>
          <p:nvPicPr>
            <p:cNvPr descr="50+ Imágenes de la Bandera de Colombia Gratis [HD] - Pixabay" id="320" name="Google Shape;320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877435" y="1190507"/>
              <a:ext cx="742800" cy="495300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19050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fadeDir="5400012" kx="0" rotWithShape="0" algn="bl" stA="28000" stPos="0" sy="-100000" ky="0"/>
            </a:effectLst>
          </p:spPr>
        </p:pic>
        <p:pic>
          <p:nvPicPr>
            <p:cNvPr id="321" name="Google Shape;321;p1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048749" y="1205588"/>
              <a:ext cx="726600" cy="484500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19050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fadeDir="5400012" kx="0" rotWithShape="0" algn="bl" stA="28000" stPos="0" sy="-100000" ky="0"/>
            </a:effectLst>
          </p:spPr>
        </p:pic>
      </p:grpSp>
      <p:sp>
        <p:nvSpPr>
          <p:cNvPr id="322" name="Google Shape;322;p11"/>
          <p:cNvSpPr txBox="1"/>
          <p:nvPr/>
        </p:nvSpPr>
        <p:spPr>
          <a:xfrm>
            <a:off x="291000" y="1080000"/>
            <a:ext cx="11610000" cy="55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b="1" lang="en-CO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Diseño de base de 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b="1" lang="en-CO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geodatos: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3" name="Google Shape;323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69875" y="1080000"/>
            <a:ext cx="4933950" cy="5172075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4" name="Google Shape;324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08600" y="1589588"/>
            <a:ext cx="6334125" cy="4152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5" name="Google Shape;325;p11"/>
          <p:cNvSpPr txBox="1"/>
          <p:nvPr/>
        </p:nvSpPr>
        <p:spPr>
          <a:xfrm>
            <a:off x="277175" y="6175875"/>
            <a:ext cx="116028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CO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CO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[1] L. S. Hsu and R. Obe, PostGIS in Action, Third Edition, 3rd edition. Shelter Island: Manning, 2021.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2"/>
          <p:cNvSpPr txBox="1"/>
          <p:nvPr>
            <p:ph type="title"/>
          </p:nvPr>
        </p:nvSpPr>
        <p:spPr>
          <a:xfrm>
            <a:off x="270000" y="0"/>
            <a:ext cx="105516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B73"/>
              </a:buClr>
              <a:buSzPts val="3200"/>
              <a:buFont typeface="Montserrat"/>
              <a:buNone/>
            </a:pPr>
            <a:r>
              <a:rPr b="1" lang="en-CO" sz="3100">
                <a:solidFill>
                  <a:srgbClr val="004B73"/>
                </a:solidFill>
                <a:latin typeface="Montserrat"/>
                <a:ea typeface="Montserrat"/>
                <a:cs typeface="Montserrat"/>
                <a:sym typeface="Montserrat"/>
              </a:rPr>
              <a:t>Herramienta de integración de explorador solar y explorador de biomasa residual</a:t>
            </a:r>
            <a:endParaRPr b="1" sz="3200">
              <a:solidFill>
                <a:srgbClr val="004B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32" name="Google Shape;332;p12"/>
          <p:cNvCxnSpPr/>
          <p:nvPr/>
        </p:nvCxnSpPr>
        <p:spPr>
          <a:xfrm flipH="1" rot="10800000">
            <a:off x="278550" y="999575"/>
            <a:ext cx="11602800" cy="9600"/>
          </a:xfrm>
          <a:prstGeom prst="straightConnector1">
            <a:avLst/>
          </a:prstGeom>
          <a:noFill/>
          <a:ln cap="flat" cmpd="sng" w="19050">
            <a:solidFill>
              <a:srgbClr val="00A7CC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333" name="Google Shape;333;p12"/>
          <p:cNvGrpSpPr/>
          <p:nvPr/>
        </p:nvGrpSpPr>
        <p:grpSpPr>
          <a:xfrm>
            <a:off x="10821573" y="232128"/>
            <a:ext cx="1058424" cy="615750"/>
            <a:chOff x="9048749" y="87823"/>
            <a:chExt cx="2571486" cy="1602265"/>
          </a:xfrm>
        </p:grpSpPr>
        <p:sp>
          <p:nvSpPr>
            <p:cNvPr id="334" name="Google Shape;334;p12"/>
            <p:cNvSpPr/>
            <p:nvPr/>
          </p:nvSpPr>
          <p:spPr>
            <a:xfrm>
              <a:off x="9652519" y="441948"/>
              <a:ext cx="1339500" cy="1069500"/>
            </a:xfrm>
            <a:prstGeom prst="triangle">
              <a:avLst>
                <a:gd fmla="val 50000" name="adj"/>
              </a:avLst>
            </a:prstGeom>
            <a:noFill/>
            <a:ln cap="flat" cmpd="sng" w="38100">
              <a:solidFill>
                <a:srgbClr val="31538F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Bandera de Alemania - Wikipedia, la enciclopedia libre" id="335" name="Google Shape;335;p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918510" y="87823"/>
              <a:ext cx="807600" cy="484500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19050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fadeDir="5400012" kx="0" rotWithShape="0" algn="bl" stA="28000" stPos="0" sy="-100000" ky="0"/>
            </a:effectLst>
          </p:spPr>
        </p:pic>
        <p:pic>
          <p:nvPicPr>
            <p:cNvPr descr="50+ Imágenes de la Bandera de Colombia Gratis [HD] - Pixabay" id="336" name="Google Shape;336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877435" y="1190507"/>
              <a:ext cx="742800" cy="495300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19050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fadeDir="5400012" kx="0" rotWithShape="0" algn="bl" stA="28000" stPos="0" sy="-100000" ky="0"/>
            </a:effectLst>
          </p:spPr>
        </p:pic>
        <p:pic>
          <p:nvPicPr>
            <p:cNvPr id="337" name="Google Shape;337;p1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048749" y="1205588"/>
              <a:ext cx="726600" cy="484500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19050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fadeDir="5400012" kx="0" rotWithShape="0" algn="bl" stA="28000" stPos="0" sy="-100000" ky="0"/>
            </a:effectLst>
          </p:spPr>
        </p:pic>
      </p:grpSp>
      <p:sp>
        <p:nvSpPr>
          <p:cNvPr id="338" name="Google Shape;338;p12"/>
          <p:cNvSpPr txBox="1"/>
          <p:nvPr/>
        </p:nvSpPr>
        <p:spPr>
          <a:xfrm>
            <a:off x="291000" y="1080000"/>
            <a:ext cx="11610000" cy="55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b="1" lang="en-CO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Diseño de base de 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b="1" lang="en-CO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geodatos: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9" name="Google Shape;339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69875" y="1080000"/>
            <a:ext cx="4933950" cy="5172075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0" name="Google Shape;340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08600" y="1589588"/>
            <a:ext cx="6334125" cy="4152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1" name="Google Shape;341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393600" y="2021325"/>
            <a:ext cx="5486400" cy="4638675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2" name="Google Shape;342;p12"/>
          <p:cNvSpPr txBox="1"/>
          <p:nvPr/>
        </p:nvSpPr>
        <p:spPr>
          <a:xfrm>
            <a:off x="277175" y="6175875"/>
            <a:ext cx="116028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CO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CO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[1] L. S. Hsu and R. Obe, PostGIS in Action, Third Edition, 3rd edition. Shelter Island: Manning, 2021.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1433" y="-14478"/>
            <a:ext cx="11346873" cy="6897119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13"/>
          <p:cNvSpPr/>
          <p:nvPr/>
        </p:nvSpPr>
        <p:spPr>
          <a:xfrm>
            <a:off x="3521676" y="0"/>
            <a:ext cx="867032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9" name="Google Shape;34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66683" y="0"/>
            <a:ext cx="5369793" cy="288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1318" y="0"/>
            <a:ext cx="2239249" cy="288534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1" name="Google Shape;351;p13"/>
          <p:cNvCxnSpPr/>
          <p:nvPr/>
        </p:nvCxnSpPr>
        <p:spPr>
          <a:xfrm flipH="1" rot="-5400000">
            <a:off x="186125" y="3335550"/>
            <a:ext cx="6819300" cy="148200"/>
          </a:xfrm>
          <a:prstGeom prst="curvedConnector3">
            <a:avLst>
              <a:gd fmla="val 50000" name="adj1"/>
            </a:avLst>
          </a:prstGeom>
          <a:noFill/>
          <a:ln>
            <a:noFill/>
          </a:ln>
        </p:spPr>
      </p:cxnSp>
      <p:cxnSp>
        <p:nvCxnSpPr>
          <p:cNvPr id="352" name="Google Shape;352;p13"/>
          <p:cNvCxnSpPr/>
          <p:nvPr/>
        </p:nvCxnSpPr>
        <p:spPr>
          <a:xfrm>
            <a:off x="3566683" y="0"/>
            <a:ext cx="0" cy="6882641"/>
          </a:xfrm>
          <a:prstGeom prst="straightConnector1">
            <a:avLst/>
          </a:prstGeom>
          <a:noFill/>
          <a:ln cap="flat" cmpd="sng" w="5715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53" name="Google Shape;353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21992" y="2899824"/>
            <a:ext cx="6709511" cy="377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13"/>
          <p:cNvSpPr txBox="1"/>
          <p:nvPr/>
        </p:nvSpPr>
        <p:spPr>
          <a:xfrm>
            <a:off x="4937060" y="2191253"/>
            <a:ext cx="231787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O" sz="1400">
                <a:solidFill>
                  <a:srgbClr val="941100"/>
                </a:solidFill>
                <a:latin typeface="Calibri"/>
                <a:ea typeface="Calibri"/>
                <a:cs typeface="Calibri"/>
                <a:sym typeface="Calibri"/>
              </a:rPr>
              <a:t>Indicadores socioeconómicos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O" sz="1400">
                <a:solidFill>
                  <a:srgbClr val="941100"/>
                </a:solidFill>
                <a:latin typeface="Calibri"/>
                <a:ea typeface="Calibri"/>
                <a:cs typeface="Calibri"/>
                <a:sym typeface="Calibri"/>
              </a:rPr>
              <a:t>Indicadores físicos</a:t>
            </a:r>
            <a:endParaRPr/>
          </a:p>
        </p:txBody>
      </p:sp>
      <p:pic>
        <p:nvPicPr>
          <p:cNvPr id="355" name="Google Shape;355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09614" y="4893276"/>
            <a:ext cx="2181051" cy="147781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4"/>
          <p:cNvSpPr txBox="1"/>
          <p:nvPr/>
        </p:nvSpPr>
        <p:spPr>
          <a:xfrm>
            <a:off x="3046971" y="6395307"/>
            <a:ext cx="609805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https://www.youtube.com/watch?v=B3qumo9wm10</a:t>
            </a:r>
            <a:endParaRPr/>
          </a:p>
        </p:txBody>
      </p:sp>
      <p:pic>
        <p:nvPicPr>
          <p:cNvPr descr="SenecAtlas - Modulo cruce de indicadores." id="361" name="Google Shape;36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0078" y="93361"/>
            <a:ext cx="10618646" cy="5999535"/>
          </a:xfrm>
          <a:prstGeom prst="roundRect">
            <a:avLst>
              <a:gd fmla="val 4167" name="adj"/>
            </a:avLst>
          </a:prstGeom>
          <a:solidFill>
            <a:srgbClr val="FFFFFF"/>
          </a:solidFill>
          <a:ln cap="sq" cmpd="sng" w="76200">
            <a:solidFill>
              <a:srgbClr val="292929"/>
            </a:solidFill>
            <a:prstDash val="solid"/>
            <a:miter lim="800000"/>
            <a:headEnd len="sm" w="sm" type="none"/>
            <a:tailEnd len="sm" w="sm" type="none"/>
          </a:ln>
          <a:effectLst>
            <a:reflection blurRad="0" dir="5400000" dist="5000" endA="0" endPos="28000" kx="0" rotWithShape="0" algn="bl" stA="28000" stPos="0" sy="-100000" ky="0"/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5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diagram of a field&#10;&#10;Description automatically generated with medium confidence" id="367" name="Google Shape;367;p15"/>
          <p:cNvPicPr preferRelativeResize="0"/>
          <p:nvPr/>
        </p:nvPicPr>
        <p:blipFill rotWithShape="1">
          <a:blip r:embed="rId3">
            <a:alphaModFix/>
          </a:blip>
          <a:srcRect b="1" l="0" r="1" t="2299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15"/>
          <p:cNvSpPr txBox="1"/>
          <p:nvPr/>
        </p:nvSpPr>
        <p:spPr>
          <a:xfrm>
            <a:off x="0" y="0"/>
            <a:ext cx="344036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O" sz="1800">
                <a:solidFill>
                  <a:srgbClr val="00B0F0"/>
                </a:solidFill>
                <a:latin typeface="Short Stack"/>
                <a:ea typeface="Short Stack"/>
                <a:cs typeface="Short Stack"/>
                <a:sym typeface="Short Stack"/>
              </a:rPr>
              <a:t>Papel de IA en biomasa: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 of a greenhouse&#10;&#10;Description automatically generated" id="373" name="Google Shape;373;p16"/>
          <p:cNvPicPr preferRelativeResize="0"/>
          <p:nvPr/>
        </p:nvPicPr>
        <p:blipFill rotWithShape="1">
          <a:blip r:embed="rId3">
            <a:alphaModFix/>
          </a:blip>
          <a:srcRect b="2" l="-5599" r="2" t="2463"/>
          <a:stretch/>
        </p:blipFill>
        <p:spPr>
          <a:xfrm>
            <a:off x="3657601" y="10"/>
            <a:ext cx="8534400" cy="6857990"/>
          </a:xfrm>
          <a:custGeom>
            <a:rect b="b" l="l" r="r" t="t"/>
            <a:pathLst>
              <a:path extrusionOk="0" h="6858000" w="8081873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74" name="Google Shape;374;p16"/>
          <p:cNvSpPr txBox="1"/>
          <p:nvPr>
            <p:ph type="ctrTitle"/>
          </p:nvPr>
        </p:nvSpPr>
        <p:spPr>
          <a:xfrm>
            <a:off x="354096" y="-716184"/>
            <a:ext cx="4023360" cy="3204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CO" sz="4800"/>
              <a:t>Agricultura inteligente</a:t>
            </a:r>
            <a:endParaRPr/>
          </a:p>
        </p:txBody>
      </p:sp>
      <p:sp>
        <p:nvSpPr>
          <p:cNvPr id="375" name="Google Shape;375;p16"/>
          <p:cNvSpPr txBox="1"/>
          <p:nvPr/>
        </p:nvSpPr>
        <p:spPr>
          <a:xfrm>
            <a:off x="6088380" y="6396325"/>
            <a:ext cx="610362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800"/>
              <a:buFont typeface="Helvetica Neue"/>
              <a:buNone/>
            </a:pPr>
            <a:r>
              <a:rPr b="0" i="0" lang="en-CO" sz="800" u="none" cap="none" strike="noStrike">
                <a:solidFill>
                  <a:srgbClr val="4472C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Escamilla-García A, Soto-Zarazúa GM, Toledano-Ayala M, Rivas-Araiza E, Gastélum-Barrios A. Applications of Artificial Neural Networks in Greenhouse Technology and Overview for Smart Agriculture Development. </a:t>
            </a:r>
            <a:r>
              <a:rPr b="0" i="1" lang="en-CO" sz="800" u="none" cap="none" strike="noStrike">
                <a:solidFill>
                  <a:srgbClr val="4472C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Applied Sciences</a:t>
            </a:r>
            <a:r>
              <a:rPr b="0" i="0" lang="en-CO" sz="800" u="none" cap="none" strike="noStrike">
                <a:solidFill>
                  <a:srgbClr val="4472C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2020; 10(11):3835. https://doi.org/10.3390/app10113835</a:t>
            </a:r>
            <a:endParaRPr b="0" i="0" sz="800" u="none" cap="none" strike="noStrike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16"/>
          <p:cNvSpPr txBox="1"/>
          <p:nvPr>
            <p:ph idx="1" type="subTitle"/>
          </p:nvPr>
        </p:nvSpPr>
        <p:spPr>
          <a:xfrm>
            <a:off x="312488" y="2942504"/>
            <a:ext cx="4360441" cy="12081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CO" sz="2000"/>
              <a:t>La agricultura tradicional depende de la experiencia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CO" sz="2000"/>
              <a:t>Mientras que los invernaderos inteligentes: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000"/>
              <a:buFont typeface="Calibri"/>
              <a:buAutoNum type="arabicPeriod"/>
            </a:pPr>
            <a:r>
              <a:rPr lang="en-CO" sz="2000">
                <a:solidFill>
                  <a:srgbClr val="00B0F0"/>
                </a:solidFill>
              </a:rPr>
              <a:t>Recopilan información (ej. microclima)</a:t>
            </a:r>
            <a:endParaRPr/>
          </a:p>
          <a:p>
            <a: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sz="2000">
              <a:solidFill>
                <a:srgbClr val="00B0F0"/>
              </a:solidFill>
            </a:endParaRPr>
          </a:p>
          <a:p>
            <a:pPr indent="-457200" lvl="0" marL="457200" rtl="0" algn="l">
              <a:lnSpc>
                <a:spcPct val="4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alibri"/>
              <a:buAutoNum type="arabicPeriod"/>
            </a:pPr>
            <a:r>
              <a:rPr lang="en-CO" sz="2000">
                <a:solidFill>
                  <a:schemeClr val="accent6"/>
                </a:solidFill>
              </a:rPr>
              <a:t>Toman decisión ¿requiere riego,</a:t>
            </a:r>
            <a:endParaRPr/>
          </a:p>
          <a:p>
            <a:pPr indent="0" lvl="0" marL="0" rtl="0" algn="l">
              <a:lnSpc>
                <a:spcPct val="4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</a:pPr>
            <a:r>
              <a:rPr lang="en-CO" sz="2000">
                <a:solidFill>
                  <a:schemeClr val="accent6"/>
                </a:solidFill>
              </a:rPr>
              <a:t>         pesticidas, fertilizantes?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7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2" name="Google Shape;382;p17"/>
          <p:cNvGrpSpPr/>
          <p:nvPr/>
        </p:nvGrpSpPr>
        <p:grpSpPr>
          <a:xfrm>
            <a:off x="20" y="1282"/>
            <a:ext cx="12191980" cy="6856718"/>
            <a:chOff x="20" y="1282"/>
            <a:chExt cx="12191980" cy="6856718"/>
          </a:xfrm>
        </p:grpSpPr>
        <p:pic>
          <p:nvPicPr>
            <p:cNvPr descr="A diagram of a farm&#10;&#10;Description automatically generated with medium confidence" id="383" name="Google Shape;383;p17"/>
            <p:cNvPicPr preferRelativeResize="0"/>
            <p:nvPr/>
          </p:nvPicPr>
          <p:blipFill rotWithShape="1">
            <a:blip r:embed="rId3">
              <a:alphaModFix/>
            </a:blip>
            <a:srcRect b="2191" l="0" r="0" t="0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4" name="Google Shape;384;p17"/>
            <p:cNvSpPr txBox="1"/>
            <p:nvPr/>
          </p:nvSpPr>
          <p:spPr>
            <a:xfrm>
              <a:off x="228600" y="182880"/>
              <a:ext cx="2441694" cy="46166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r>
                <a:rPr b="0" i="0" lang="en-CO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Machine learning:</a:t>
              </a: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18"/>
          <p:cNvSpPr/>
          <p:nvPr/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18"/>
          <p:cNvSpPr/>
          <p:nvPr/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29803"/>
            </a:schemeClr>
          </a:solidFill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screenshot of a map&#10;&#10;Description automatically generated" id="392" name="Google Shape;392;p18"/>
          <p:cNvPicPr preferRelativeResize="0"/>
          <p:nvPr/>
        </p:nvPicPr>
        <p:blipFill rotWithShape="1">
          <a:blip r:embed="rId3">
            <a:alphaModFix/>
          </a:blip>
          <a:srcRect b="0" l="0" r="7999" t="0"/>
          <a:stretch/>
        </p:blipFill>
        <p:spPr>
          <a:xfrm>
            <a:off x="838200" y="233807"/>
            <a:ext cx="10468866" cy="5888737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19"/>
          <p:cNvSpPr/>
          <p:nvPr/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19"/>
          <p:cNvSpPr/>
          <p:nvPr/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29803"/>
            </a:schemeClr>
          </a:solidFill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screenshot of a computer&#10;&#10;Description automatically generated" id="400" name="Google Shape;400;p19"/>
          <p:cNvPicPr preferRelativeResize="0"/>
          <p:nvPr/>
        </p:nvPicPr>
        <p:blipFill rotWithShape="1">
          <a:blip r:embed="rId3">
            <a:alphaModFix/>
          </a:blip>
          <a:srcRect b="-1" l="0" r="-1" t="881"/>
          <a:stretch/>
        </p:blipFill>
        <p:spPr>
          <a:xfrm>
            <a:off x="838200" y="233807"/>
            <a:ext cx="10468866" cy="5888737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"/>
          <p:cNvSpPr txBox="1"/>
          <p:nvPr>
            <p:ph type="title"/>
          </p:nvPr>
        </p:nvSpPr>
        <p:spPr>
          <a:xfrm>
            <a:off x="481013" y="3752849"/>
            <a:ext cx="3742969" cy="2452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200"/>
              <a:buFont typeface="Short Stack"/>
              <a:buNone/>
            </a:pPr>
            <a:r>
              <a:rPr b="1" i="0" lang="en-CO" sz="3200">
                <a:solidFill>
                  <a:srgbClr val="666666"/>
                </a:solidFill>
                <a:latin typeface="Short Stack"/>
                <a:ea typeface="Short Stack"/>
                <a:cs typeface="Short Stack"/>
                <a:sym typeface="Short Stack"/>
              </a:rPr>
              <a:t>Industry 4.0</a:t>
            </a:r>
            <a:r>
              <a:rPr b="0" i="0" lang="en-CO" sz="3200">
                <a:solidFill>
                  <a:srgbClr val="666666"/>
                </a:solidFill>
                <a:latin typeface="Short Stack"/>
                <a:ea typeface="Short Stack"/>
                <a:cs typeface="Short Stack"/>
                <a:sym typeface="Short Stack"/>
              </a:rPr>
              <a:t> </a:t>
            </a:r>
            <a:br>
              <a:rPr b="0" i="0" lang="en-CO" sz="4000">
                <a:solidFill>
                  <a:srgbClr val="666666"/>
                </a:solidFill>
                <a:latin typeface="Short Stack"/>
                <a:ea typeface="Short Stack"/>
                <a:cs typeface="Short Stack"/>
                <a:sym typeface="Short Stack"/>
              </a:rPr>
            </a:br>
            <a:r>
              <a:rPr b="1" i="0" lang="en-CO" sz="3200">
                <a:solidFill>
                  <a:srgbClr val="666666"/>
                </a:solidFill>
                <a:latin typeface="Short Stack"/>
                <a:ea typeface="Short Stack"/>
                <a:cs typeface="Short Stack"/>
                <a:sym typeface="Short Stack"/>
              </a:rPr>
              <a:t>SCM 4.0</a:t>
            </a:r>
            <a:endParaRPr sz="6600"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descr="A close-up of a sign&#10;&#10;Description automatically generated" id="172" name="Google Shape;172;p2"/>
          <p:cNvPicPr preferRelativeResize="0"/>
          <p:nvPr/>
        </p:nvPicPr>
        <p:blipFill rotWithShape="1">
          <a:blip r:embed="rId3">
            <a:alphaModFix/>
          </a:blip>
          <a:srcRect b="-1" l="4956" r="2222" t="0"/>
          <a:stretch/>
        </p:blipFill>
        <p:spPr>
          <a:xfrm>
            <a:off x="20" y="10"/>
            <a:ext cx="12191980" cy="3710603"/>
          </a:xfrm>
          <a:custGeom>
            <a:rect b="b" l="l" r="r" t="t"/>
            <a:pathLst>
              <a:path extrusionOk="0" h="3692092" w="12192000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73" name="Google Shape;173;p2"/>
          <p:cNvSpPr txBox="1"/>
          <p:nvPr>
            <p:ph idx="1" type="body"/>
          </p:nvPr>
        </p:nvSpPr>
        <p:spPr>
          <a:xfrm>
            <a:off x="4225574" y="3939066"/>
            <a:ext cx="7485413" cy="2452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CO" sz="1800"/>
              <a:t>El concepto de Industria 4.0 se refiere a todas aquellas tecnologías que acercan la industria a la automatización completa, utilizando sistemas inteligentes, interconexión, robótica y ciencia de datos.</a:t>
            </a:r>
            <a:endParaRPr/>
          </a:p>
        </p:txBody>
      </p:sp>
      <p:sp>
        <p:nvSpPr>
          <p:cNvPr id="174" name="Google Shape;174;p2"/>
          <p:cNvSpPr txBox="1"/>
          <p:nvPr/>
        </p:nvSpPr>
        <p:spPr>
          <a:xfrm>
            <a:off x="1319084" y="3518746"/>
            <a:ext cx="804733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O" sz="18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https://radiantrfid.com/blog/what-is-smart-supply-chain-management/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20"/>
          <p:cNvSpPr/>
          <p:nvPr/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20"/>
          <p:cNvSpPr/>
          <p:nvPr/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29803"/>
            </a:schemeClr>
          </a:solidFill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screenshot of a computer screen&#10;&#10;Description automatically generated" id="408" name="Google Shape;408;p20"/>
          <p:cNvPicPr preferRelativeResize="0"/>
          <p:nvPr/>
        </p:nvPicPr>
        <p:blipFill rotWithShape="1">
          <a:blip r:embed="rId3">
            <a:alphaModFix/>
          </a:blip>
          <a:srcRect b="-1" l="0" r="-1" t="442"/>
          <a:stretch/>
        </p:blipFill>
        <p:spPr>
          <a:xfrm>
            <a:off x="838200" y="233807"/>
            <a:ext cx="10468866" cy="5888737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21"/>
          <p:cNvSpPr/>
          <p:nvPr/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21"/>
          <p:cNvSpPr/>
          <p:nvPr/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29803"/>
            </a:schemeClr>
          </a:solidFill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screenshot of a computer&#10;&#10;Description automatically generated" id="416" name="Google Shape;416;p21"/>
          <p:cNvPicPr preferRelativeResize="0"/>
          <p:nvPr/>
        </p:nvPicPr>
        <p:blipFill rotWithShape="1">
          <a:blip r:embed="rId3">
            <a:alphaModFix/>
          </a:blip>
          <a:srcRect b="-1" l="0" r="-1" t="0"/>
          <a:stretch/>
        </p:blipFill>
        <p:spPr>
          <a:xfrm>
            <a:off x="838200" y="233807"/>
            <a:ext cx="10468866" cy="5888737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22"/>
          <p:cNvSpPr/>
          <p:nvPr/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22"/>
          <p:cNvSpPr/>
          <p:nvPr/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29803"/>
            </a:schemeClr>
          </a:solidFill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screenshot of a computer&#10;&#10;Description automatically generated" id="424" name="Google Shape;424;p22"/>
          <p:cNvPicPr preferRelativeResize="0"/>
          <p:nvPr/>
        </p:nvPicPr>
        <p:blipFill rotWithShape="1">
          <a:blip r:embed="rId3">
            <a:alphaModFix/>
          </a:blip>
          <a:srcRect b="1314" l="0" r="-1" t="0"/>
          <a:stretch/>
        </p:blipFill>
        <p:spPr>
          <a:xfrm>
            <a:off x="838200" y="233807"/>
            <a:ext cx="10468866" cy="5888737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23"/>
          <p:cNvSpPr/>
          <p:nvPr/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23"/>
          <p:cNvSpPr/>
          <p:nvPr/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29803"/>
            </a:schemeClr>
          </a:solidFill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screenshot of a computer generated image&#10;&#10;Description automatically generated" id="432" name="Google Shape;432;p23"/>
          <p:cNvPicPr preferRelativeResize="0"/>
          <p:nvPr/>
        </p:nvPicPr>
        <p:blipFill rotWithShape="1">
          <a:blip r:embed="rId3">
            <a:alphaModFix/>
          </a:blip>
          <a:srcRect b="-1" l="0" r="-1" t="0"/>
          <a:stretch/>
        </p:blipFill>
        <p:spPr>
          <a:xfrm>
            <a:off x="838200" y="233807"/>
            <a:ext cx="10468866" cy="5888737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24"/>
          <p:cNvSpPr/>
          <p:nvPr/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24"/>
          <p:cNvSpPr/>
          <p:nvPr/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29803"/>
            </a:schemeClr>
          </a:solidFill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screenshot of a computer&#10;&#10;Description automatically generated" id="440" name="Google Shape;440;p24"/>
          <p:cNvPicPr preferRelativeResize="0"/>
          <p:nvPr/>
        </p:nvPicPr>
        <p:blipFill rotWithShape="1">
          <a:blip r:embed="rId3">
            <a:alphaModFix/>
          </a:blip>
          <a:srcRect b="-1" l="0" r="-1" t="0"/>
          <a:stretch/>
        </p:blipFill>
        <p:spPr>
          <a:xfrm>
            <a:off x="838200" y="233807"/>
            <a:ext cx="10468866" cy="5888737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25"/>
          <p:cNvSpPr/>
          <p:nvPr/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5"/>
          <p:cNvSpPr/>
          <p:nvPr/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29803"/>
            </a:schemeClr>
          </a:solidFill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screenshot of a computer generated image&#10;&#10;Description automatically generated" id="448" name="Google Shape;448;p25"/>
          <p:cNvPicPr preferRelativeResize="0"/>
          <p:nvPr/>
        </p:nvPicPr>
        <p:blipFill rotWithShape="1">
          <a:blip r:embed="rId3">
            <a:alphaModFix/>
          </a:blip>
          <a:srcRect b="2619" l="0" r="-1" t="9488"/>
          <a:stretch/>
        </p:blipFill>
        <p:spPr>
          <a:xfrm>
            <a:off x="838200" y="233807"/>
            <a:ext cx="10468866" cy="5888737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6"/>
          <p:cNvSpPr txBox="1"/>
          <p:nvPr>
            <p:ph type="title"/>
          </p:nvPr>
        </p:nvSpPr>
        <p:spPr>
          <a:xfrm>
            <a:off x="387220" y="6980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CO"/>
              <a:t>Análisis de la información disponible</a:t>
            </a:r>
            <a:endParaRPr/>
          </a:p>
        </p:txBody>
      </p:sp>
      <p:sp>
        <p:nvSpPr>
          <p:cNvPr id="454" name="Google Shape;454;p26"/>
          <p:cNvSpPr/>
          <p:nvPr/>
        </p:nvSpPr>
        <p:spPr>
          <a:xfrm>
            <a:off x="464975" y="1341309"/>
            <a:ext cx="4909457" cy="201541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26"/>
          <p:cNvSpPr txBox="1"/>
          <p:nvPr/>
        </p:nvSpPr>
        <p:spPr>
          <a:xfrm>
            <a:off x="559836" y="1453277"/>
            <a:ext cx="4711959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Fuente de la información: </a:t>
            </a:r>
            <a:r>
              <a:rPr b="1" lang="en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Unidad de Planeación Rural y Agropecuaria</a:t>
            </a:r>
            <a:r>
              <a:rPr lang="en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(UPRA)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Todos los cultivos en Colombia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Información oficial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Designada por año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Todo el territorio nacional </a:t>
            </a:r>
            <a:endParaRPr/>
          </a:p>
        </p:txBody>
      </p:sp>
      <p:pic>
        <p:nvPicPr>
          <p:cNvPr id="456" name="Google Shape;45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42443" y="1427063"/>
            <a:ext cx="6149927" cy="497290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57" name="Google Shape;457;p26"/>
          <p:cNvSpPr/>
          <p:nvPr/>
        </p:nvSpPr>
        <p:spPr>
          <a:xfrm rot="5400000">
            <a:off x="4518318" y="3694715"/>
            <a:ext cx="1039572" cy="1087016"/>
          </a:xfrm>
          <a:prstGeom prst="bentUpArrow">
            <a:avLst>
              <a:gd fmla="val 30150" name="adj1"/>
              <a:gd fmla="val 25000" name="adj2"/>
              <a:gd fmla="val 25000" name="adj3"/>
            </a:avLst>
          </a:prstGeom>
          <a:solidFill>
            <a:srgbClr val="8DA9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26"/>
          <p:cNvSpPr txBox="1"/>
          <p:nvPr/>
        </p:nvSpPr>
        <p:spPr>
          <a:xfrm>
            <a:off x="1789864" y="3457062"/>
            <a:ext cx="17849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Análisis de datos</a:t>
            </a:r>
            <a:endParaRPr/>
          </a:p>
        </p:txBody>
      </p:sp>
      <p:sp>
        <p:nvSpPr>
          <p:cNvPr id="459" name="Google Shape;459;p26"/>
          <p:cNvSpPr/>
          <p:nvPr/>
        </p:nvSpPr>
        <p:spPr>
          <a:xfrm>
            <a:off x="1040360" y="3917092"/>
            <a:ext cx="3247053" cy="2596234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26"/>
          <p:cNvSpPr txBox="1"/>
          <p:nvPr/>
        </p:nvSpPr>
        <p:spPr>
          <a:xfrm>
            <a:off x="1040360" y="5692084"/>
            <a:ext cx="315047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O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Cambios importantes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O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Distribución de cultivos</a:t>
            </a:r>
            <a:endParaRPr/>
          </a:p>
        </p:txBody>
      </p:sp>
      <p:pic>
        <p:nvPicPr>
          <p:cNvPr descr="Cultivos con relleno sólido" id="461" name="Google Shape;46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1008" y="3923950"/>
            <a:ext cx="930733" cy="9307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mbustible con relleno sólido" id="462" name="Google Shape;462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57377" y="396005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o abierta con planta con relleno sólido" id="463" name="Google Shape;463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06686" y="4758009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26"/>
          <p:cNvSpPr txBox="1"/>
          <p:nvPr/>
        </p:nvSpPr>
        <p:spPr>
          <a:xfrm>
            <a:off x="4526993" y="4846873"/>
            <a:ext cx="89749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O" sz="16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PowerBI</a:t>
            </a:r>
            <a:endParaRPr b="1" sz="1600">
              <a:solidFill>
                <a:srgbClr val="7F6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Búsqueda de carpetas con relleno sólido" id="465" name="Google Shape;465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38157" y="2405171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7"/>
          <p:cNvSpPr/>
          <p:nvPr/>
        </p:nvSpPr>
        <p:spPr>
          <a:xfrm>
            <a:off x="4230118" y="-12462"/>
            <a:ext cx="7938414" cy="6858000"/>
          </a:xfrm>
          <a:prstGeom prst="rect">
            <a:avLst/>
          </a:prstGeom>
          <a:solidFill>
            <a:srgbClr val="E1EFD8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7"/>
          <p:cNvSpPr/>
          <p:nvPr/>
        </p:nvSpPr>
        <p:spPr>
          <a:xfrm>
            <a:off x="23468" y="0"/>
            <a:ext cx="4183730" cy="6858000"/>
          </a:xfrm>
          <a:prstGeom prst="rect">
            <a:avLst/>
          </a:prstGeom>
          <a:solidFill>
            <a:srgbClr val="EDEDED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2" name="Google Shape;472;p27"/>
          <p:cNvGrpSpPr/>
          <p:nvPr/>
        </p:nvGrpSpPr>
        <p:grpSpPr>
          <a:xfrm>
            <a:off x="-13148" y="1551441"/>
            <a:ext cx="1557349" cy="3574148"/>
            <a:chOff x="83006" y="729142"/>
            <a:chExt cx="1557349" cy="3295865"/>
          </a:xfrm>
        </p:grpSpPr>
        <p:pic>
          <p:nvPicPr>
            <p:cNvPr descr="A picture containing sky, field, nature, outdoor&#10;&#10;Description automatically generated" id="473" name="Google Shape;473;p2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40204" y="2612315"/>
              <a:ext cx="871483" cy="676151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9525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kx="0" rotWithShape="0" algn="bl" stA="28000" stPos="0" sy="-100000" ky="0"/>
            </a:effectLst>
          </p:spPr>
        </p:pic>
        <p:sp>
          <p:nvSpPr>
            <p:cNvPr id="474" name="Google Shape;474;p27"/>
            <p:cNvSpPr txBox="1"/>
            <p:nvPr/>
          </p:nvSpPr>
          <p:spPr>
            <a:xfrm>
              <a:off x="83006" y="729142"/>
              <a:ext cx="1557349" cy="567626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Short Stack"/>
                <a:buNone/>
              </a:pPr>
              <a:r>
                <a:rPr b="0" i="0" lang="en-CO" sz="1400" u="none" cap="none" strike="noStrik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Conventional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Short Stack"/>
                <a:buNone/>
              </a:pPr>
              <a:r>
                <a:rPr b="0" i="0" lang="en-CO" sz="2000" u="none" cap="none" strike="noStrik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Kerosene</a:t>
              </a:r>
              <a:endParaRPr/>
            </a:p>
          </p:txBody>
        </p:sp>
        <p:sp>
          <p:nvSpPr>
            <p:cNvPr id="475" name="Google Shape;475;p27"/>
            <p:cNvSpPr txBox="1"/>
            <p:nvPr/>
          </p:nvSpPr>
          <p:spPr>
            <a:xfrm>
              <a:off x="113667" y="3428999"/>
              <a:ext cx="1402628" cy="5960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Oil refining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Hydrocarbon</a:t>
              </a:r>
              <a:endParaRPr/>
            </a:p>
          </p:txBody>
        </p:sp>
      </p:grpSp>
      <p:sp>
        <p:nvSpPr>
          <p:cNvPr id="476" name="Google Shape;476;p27"/>
          <p:cNvSpPr txBox="1"/>
          <p:nvPr/>
        </p:nvSpPr>
        <p:spPr>
          <a:xfrm>
            <a:off x="4292237" y="97213"/>
            <a:ext cx="7766477" cy="1077218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3200"/>
              <a:buFont typeface="Calibri"/>
              <a:buNone/>
            </a:pPr>
            <a:r>
              <a:rPr b="0" i="0" lang="en-CO" sz="3200" u="none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       Synthetic kerosene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3200"/>
              <a:buFont typeface="Calibri"/>
              <a:buNone/>
            </a:pPr>
            <a:r>
              <a:rPr b="0" i="0" lang="en-CO" sz="3200" u="none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(up to 50% blend in jet fuel permitted)                        </a:t>
            </a:r>
            <a:endParaRPr/>
          </a:p>
        </p:txBody>
      </p:sp>
      <p:grpSp>
        <p:nvGrpSpPr>
          <p:cNvPr id="477" name="Google Shape;477;p27"/>
          <p:cNvGrpSpPr/>
          <p:nvPr/>
        </p:nvGrpSpPr>
        <p:grpSpPr>
          <a:xfrm>
            <a:off x="1562324" y="2730413"/>
            <a:ext cx="2614108" cy="2470139"/>
            <a:chOff x="3363005" y="1265390"/>
            <a:chExt cx="2614108" cy="2470139"/>
          </a:xfrm>
        </p:grpSpPr>
        <p:pic>
          <p:nvPicPr>
            <p:cNvPr id="478" name="Google Shape;478;p2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53155" y="2171822"/>
              <a:ext cx="850900" cy="609600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9525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kx="0" rotWithShape="0" algn="bl" stA="28000" stPos="0" sy="-100000" ky="0"/>
            </a:effectLst>
          </p:spPr>
        </p:pic>
        <p:sp>
          <p:nvSpPr>
            <p:cNvPr id="479" name="Google Shape;479;p27"/>
            <p:cNvSpPr txBox="1"/>
            <p:nvPr/>
          </p:nvSpPr>
          <p:spPr>
            <a:xfrm>
              <a:off x="3363005" y="1682356"/>
              <a:ext cx="1419941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Coal to liquid</a:t>
              </a:r>
              <a:endParaRPr/>
            </a:p>
          </p:txBody>
        </p:sp>
        <p:sp>
          <p:nvSpPr>
            <p:cNvPr id="480" name="Google Shape;480;p27"/>
            <p:cNvSpPr txBox="1"/>
            <p:nvPr/>
          </p:nvSpPr>
          <p:spPr>
            <a:xfrm>
              <a:off x="3450740" y="2781422"/>
              <a:ext cx="1204240" cy="9541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0" i="0" lang="en-CO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Gasification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0" i="0" lang="en-CO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+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0" i="0" lang="en-CO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Fisher.Tropsch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0" i="0" lang="en-CO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Alcohol to jet</a:t>
              </a:r>
              <a:endParaRPr/>
            </a:p>
          </p:txBody>
        </p:sp>
        <p:pic>
          <p:nvPicPr>
            <p:cNvPr id="481" name="Google Shape;481;p2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889500" y="2168648"/>
              <a:ext cx="812800" cy="584200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9525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kx="0" rotWithShape="0" algn="bl" stA="28000" stPos="0" sy="-100000" ky="0"/>
            </a:effectLst>
          </p:spPr>
        </p:pic>
        <p:sp>
          <p:nvSpPr>
            <p:cNvPr id="482" name="Google Shape;482;p27"/>
            <p:cNvSpPr txBox="1"/>
            <p:nvPr/>
          </p:nvSpPr>
          <p:spPr>
            <a:xfrm>
              <a:off x="4978398" y="1265390"/>
              <a:ext cx="761747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Gas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to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liquid</a:t>
              </a:r>
              <a:endParaRPr/>
            </a:p>
          </p:txBody>
        </p:sp>
        <p:sp>
          <p:nvSpPr>
            <p:cNvPr id="483" name="Google Shape;483;p27"/>
            <p:cNvSpPr txBox="1"/>
            <p:nvPr/>
          </p:nvSpPr>
          <p:spPr>
            <a:xfrm>
              <a:off x="4572626" y="2781422"/>
              <a:ext cx="1404487" cy="9541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0" i="0" lang="en-CO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Steam reforming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0" i="0" lang="en-CO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+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0" i="0" lang="en-CO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Fisher.Tropsch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0" i="0" lang="en-CO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Alcohol to jet</a:t>
              </a:r>
              <a:endParaRPr/>
            </a:p>
          </p:txBody>
        </p:sp>
      </p:grpSp>
      <p:grpSp>
        <p:nvGrpSpPr>
          <p:cNvPr id="484" name="Google Shape;484;p27"/>
          <p:cNvGrpSpPr/>
          <p:nvPr/>
        </p:nvGrpSpPr>
        <p:grpSpPr>
          <a:xfrm>
            <a:off x="4221515" y="2363284"/>
            <a:ext cx="4083209" cy="3202924"/>
            <a:chOff x="5551308" y="1214975"/>
            <a:chExt cx="4083209" cy="3202924"/>
          </a:xfrm>
        </p:grpSpPr>
        <p:pic>
          <p:nvPicPr>
            <p:cNvPr id="485" name="Google Shape;485;p2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627756" y="2501781"/>
              <a:ext cx="1117645" cy="812832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9525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kx="0" rotWithShape="0" algn="bl" stA="28000" stPos="0" sy="-100000" ky="0"/>
            </a:effectLst>
          </p:spPr>
        </p:pic>
        <p:sp>
          <p:nvSpPr>
            <p:cNvPr id="486" name="Google Shape;486;p27"/>
            <p:cNvSpPr txBox="1"/>
            <p:nvPr/>
          </p:nvSpPr>
          <p:spPr>
            <a:xfrm>
              <a:off x="5575774" y="1215115"/>
              <a:ext cx="1149415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Biomass to liquid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(oils &amp; fats)</a:t>
              </a:r>
              <a:endParaRPr/>
            </a:p>
          </p:txBody>
        </p:sp>
        <p:sp>
          <p:nvSpPr>
            <p:cNvPr id="487" name="Google Shape;487;p27"/>
            <p:cNvSpPr txBox="1"/>
            <p:nvPr/>
          </p:nvSpPr>
          <p:spPr>
            <a:xfrm>
              <a:off x="5551308" y="3438963"/>
              <a:ext cx="1194173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Hydroprocessed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Esters and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Fatty acids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(HEFAs)</a:t>
              </a:r>
              <a:endParaRPr/>
            </a:p>
          </p:txBody>
        </p:sp>
        <p:pic>
          <p:nvPicPr>
            <p:cNvPr id="488" name="Google Shape;488;p2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014842" y="2483082"/>
              <a:ext cx="1146490" cy="847406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9525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kx="0" rotWithShape="0" algn="bl" stA="28000" stPos="0" sy="-100000" ky="0"/>
            </a:effectLst>
          </p:spPr>
        </p:pic>
        <p:sp>
          <p:nvSpPr>
            <p:cNvPr id="489" name="Google Shape;489;p27"/>
            <p:cNvSpPr txBox="1"/>
            <p:nvPr/>
          </p:nvSpPr>
          <p:spPr>
            <a:xfrm>
              <a:off x="6976665" y="1214975"/>
              <a:ext cx="1030328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Biomass to liquid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(sugar &amp;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starch)</a:t>
              </a:r>
              <a:endParaRPr/>
            </a:p>
          </p:txBody>
        </p:sp>
        <p:sp>
          <p:nvSpPr>
            <p:cNvPr id="490" name="Google Shape;490;p27"/>
            <p:cNvSpPr txBox="1"/>
            <p:nvPr/>
          </p:nvSpPr>
          <p:spPr>
            <a:xfrm>
              <a:off x="7034716" y="3454838"/>
              <a:ext cx="1054328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Alcohol to jet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Sugar to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Hydrocarbons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91" name="Google Shape;491;p2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356784" y="2501780"/>
              <a:ext cx="1199211" cy="851613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9525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kx="0" rotWithShape="0" algn="bl" stA="28000" stPos="0" sy="-100000" ky="0"/>
            </a:effectLst>
          </p:spPr>
        </p:pic>
        <p:sp>
          <p:nvSpPr>
            <p:cNvPr id="492" name="Google Shape;492;p27"/>
            <p:cNvSpPr txBox="1"/>
            <p:nvPr/>
          </p:nvSpPr>
          <p:spPr>
            <a:xfrm>
              <a:off x="8393419" y="1265489"/>
              <a:ext cx="1030328" cy="8079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Biomass to liquid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Calibri"/>
                <a:buNone/>
              </a:pPr>
              <a:r>
                <a:rPr b="0" i="0" lang="en-CO" sz="105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(lignocellulose)</a:t>
              </a:r>
              <a:endParaRPr/>
            </a:p>
          </p:txBody>
        </p:sp>
        <p:sp>
          <p:nvSpPr>
            <p:cNvPr id="493" name="Google Shape;493;p27"/>
            <p:cNvSpPr txBox="1"/>
            <p:nvPr/>
          </p:nvSpPr>
          <p:spPr>
            <a:xfrm>
              <a:off x="8262923" y="3402236"/>
              <a:ext cx="1371594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Saccar./gasification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+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Fischer-Tropsch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Alcohol to Jet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4" name="Google Shape;494;p27"/>
          <p:cNvGrpSpPr/>
          <p:nvPr/>
        </p:nvGrpSpPr>
        <p:grpSpPr>
          <a:xfrm>
            <a:off x="8500342" y="2654213"/>
            <a:ext cx="3482459" cy="2793685"/>
            <a:chOff x="7893342" y="2476586"/>
            <a:chExt cx="2888730" cy="2459161"/>
          </a:xfrm>
        </p:grpSpPr>
        <p:pic>
          <p:nvPicPr>
            <p:cNvPr id="495" name="Google Shape;495;p2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8057070" y="3303987"/>
              <a:ext cx="1049961" cy="740357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9525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kx="0" rotWithShape="0" algn="bl" stA="28000" stPos="0" sy="-100000" ky="0"/>
            </a:effectLst>
          </p:spPr>
        </p:pic>
        <p:sp>
          <p:nvSpPr>
            <p:cNvPr id="496" name="Google Shape;496;p27"/>
            <p:cNvSpPr txBox="1"/>
            <p:nvPr/>
          </p:nvSpPr>
          <p:spPr>
            <a:xfrm>
              <a:off x="8042004" y="4049833"/>
              <a:ext cx="1102007" cy="7314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Electrólisis/RWGS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+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Fischer Tropsch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Alcohol to Jet</a:t>
              </a:r>
              <a:endParaRPr/>
            </a:p>
          </p:txBody>
        </p:sp>
        <p:sp>
          <p:nvSpPr>
            <p:cNvPr id="497" name="Google Shape;497;p27"/>
            <p:cNvSpPr txBox="1"/>
            <p:nvPr/>
          </p:nvSpPr>
          <p:spPr>
            <a:xfrm>
              <a:off x="7893342" y="2506031"/>
              <a:ext cx="1377415" cy="8127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Power-to Liquid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(electricity,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</a:t>
              </a:r>
              <a:r>
                <a:rPr b="0" baseline="-2500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O, CO</a:t>
              </a:r>
              <a:r>
                <a:rPr b="0" baseline="-2500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pic>
          <p:nvPicPr>
            <p:cNvPr id="498" name="Google Shape;498;p2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9592393" y="3300195"/>
              <a:ext cx="1089582" cy="740357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9525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kx="0" rotWithShape="0" algn="bl" stA="28000" stPos="0" sy="-100000" ky="0"/>
            </a:effectLst>
          </p:spPr>
        </p:pic>
        <p:sp>
          <p:nvSpPr>
            <p:cNvPr id="499" name="Google Shape;499;p27"/>
            <p:cNvSpPr txBox="1"/>
            <p:nvPr/>
          </p:nvSpPr>
          <p:spPr>
            <a:xfrm>
              <a:off x="9492295" y="4104750"/>
              <a:ext cx="1289777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Thermochemistry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+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Fischer Tropsch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Alcohol to Jet</a:t>
              </a:r>
              <a:endParaRPr/>
            </a:p>
          </p:txBody>
        </p:sp>
        <p:sp>
          <p:nvSpPr>
            <p:cNvPr id="500" name="Google Shape;500;p27"/>
            <p:cNvSpPr txBox="1"/>
            <p:nvPr/>
          </p:nvSpPr>
          <p:spPr>
            <a:xfrm>
              <a:off x="9520042" y="2476586"/>
              <a:ext cx="1157907" cy="8127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Sun-to-liquid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(sunlight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</a:t>
              </a:r>
              <a:r>
                <a:rPr b="0" baseline="-2500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O, CO</a:t>
              </a:r>
              <a:r>
                <a:rPr b="0" baseline="-2500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</p:grpSp>
      <p:sp>
        <p:nvSpPr>
          <p:cNvPr id="501" name="Google Shape;501;p27"/>
          <p:cNvSpPr txBox="1"/>
          <p:nvPr/>
        </p:nvSpPr>
        <p:spPr>
          <a:xfrm>
            <a:off x="8386950" y="1400574"/>
            <a:ext cx="3811016" cy="10156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Short Stack"/>
              <a:buNone/>
            </a:pPr>
            <a:r>
              <a:rPr b="0" i="0" lang="en-CO" sz="2000" u="none" cap="none" strike="noStrik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Renewable fuel of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Short Stack"/>
              <a:buNone/>
            </a:pPr>
            <a:r>
              <a:rPr b="0" i="0" lang="en-CO" sz="2000" u="none" cap="none" strike="noStrik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 non-biogenic origin (RFNBO)  </a:t>
            </a:r>
            <a:endParaRPr/>
          </a:p>
        </p:txBody>
      </p:sp>
      <p:sp>
        <p:nvSpPr>
          <p:cNvPr id="502" name="Google Shape;502;p27"/>
          <p:cNvSpPr txBox="1"/>
          <p:nvPr/>
        </p:nvSpPr>
        <p:spPr>
          <a:xfrm>
            <a:off x="4297963" y="1332449"/>
            <a:ext cx="3966712" cy="7078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Short Stack"/>
              <a:buNone/>
            </a:pPr>
            <a:r>
              <a:rPr b="0" i="0" lang="en-CO" sz="2000" u="none" cap="none" strike="noStrik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                         Biofuel                              </a:t>
            </a:r>
            <a:endParaRPr/>
          </a:p>
        </p:txBody>
      </p:sp>
      <p:sp>
        <p:nvSpPr>
          <p:cNvPr id="503" name="Google Shape;503;p27"/>
          <p:cNvSpPr txBox="1"/>
          <p:nvPr/>
        </p:nvSpPr>
        <p:spPr>
          <a:xfrm>
            <a:off x="1679477" y="936033"/>
            <a:ext cx="2359668" cy="1323439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Short Stack"/>
              <a:buNone/>
            </a:pPr>
            <a:r>
              <a:rPr b="0" i="0" lang="en-CO" sz="2000" u="none" cap="none" strike="noStrik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Short Stack"/>
              <a:buNone/>
            </a:pPr>
            <a:r>
              <a:rPr b="0" i="0" lang="en-CO" sz="2000" u="none" cap="none" strike="noStrik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Fossil synthetic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Short Stack"/>
              <a:buNone/>
            </a:pPr>
            <a:r>
              <a:rPr b="0" i="0" lang="en-CO" sz="2000" u="none" cap="none" strike="noStrik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kerosene</a:t>
            </a:r>
            <a:endParaRPr/>
          </a:p>
        </p:txBody>
      </p:sp>
      <p:cxnSp>
        <p:nvCxnSpPr>
          <p:cNvPr id="504" name="Google Shape;504;p27"/>
          <p:cNvCxnSpPr/>
          <p:nvPr/>
        </p:nvCxnSpPr>
        <p:spPr>
          <a:xfrm>
            <a:off x="8316967" y="1569284"/>
            <a:ext cx="57740" cy="5276254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</p:cxnSp>
      <p:pic>
        <p:nvPicPr>
          <p:cNvPr id="505" name="Google Shape;505;p2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143070" y="44176"/>
            <a:ext cx="1120607" cy="1057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2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89642" y="97213"/>
            <a:ext cx="1120607" cy="1057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2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402129" y="5525551"/>
            <a:ext cx="1123385" cy="10156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8" name="Google Shape;508;p27"/>
          <p:cNvCxnSpPr/>
          <p:nvPr/>
        </p:nvCxnSpPr>
        <p:spPr>
          <a:xfrm flipH="1">
            <a:off x="1562920" y="97213"/>
            <a:ext cx="17897" cy="671266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picture containing clipart&#10;&#10;Description automatically generated" id="509" name="Google Shape;509;p2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1470037" y="38698"/>
            <a:ext cx="721963" cy="778960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27"/>
          <p:cNvSpPr/>
          <p:nvPr/>
        </p:nvSpPr>
        <p:spPr>
          <a:xfrm>
            <a:off x="5618409" y="2202659"/>
            <a:ext cx="2694918" cy="4642879"/>
          </a:xfrm>
          <a:prstGeom prst="rect">
            <a:avLst/>
          </a:prstGeom>
          <a:noFill/>
          <a:ln cap="flat" cmpd="sng" w="5715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28"/>
          <p:cNvSpPr/>
          <p:nvPr/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map of the country&#10;&#10;Description automatically generated" id="517" name="Google Shape;517;p28"/>
          <p:cNvPicPr preferRelativeResize="0"/>
          <p:nvPr/>
        </p:nvPicPr>
        <p:blipFill rotWithShape="1">
          <a:blip r:embed="rId3">
            <a:alphaModFix/>
          </a:blip>
          <a:srcRect b="1" l="31450" r="18365" t="-2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28"/>
          <p:cNvSpPr/>
          <p:nvPr/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map of the world&#10;&#10;Description automatically generated" id="519" name="Google Shape;519;p28"/>
          <p:cNvPicPr preferRelativeResize="0"/>
          <p:nvPr/>
        </p:nvPicPr>
        <p:blipFill rotWithShape="1">
          <a:blip r:embed="rId4">
            <a:alphaModFix/>
          </a:blip>
          <a:srcRect b="0" l="27035" r="23701" t="0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28"/>
          <p:cNvSpPr txBox="1"/>
          <p:nvPr/>
        </p:nvSpPr>
        <p:spPr>
          <a:xfrm>
            <a:off x="7705448" y="766119"/>
            <a:ext cx="12804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Gasoductos</a:t>
            </a:r>
            <a:endParaRPr/>
          </a:p>
        </p:txBody>
      </p:sp>
      <p:sp>
        <p:nvSpPr>
          <p:cNvPr id="521" name="Google Shape;521;p28"/>
          <p:cNvSpPr txBox="1"/>
          <p:nvPr/>
        </p:nvSpPr>
        <p:spPr>
          <a:xfrm>
            <a:off x="1925593" y="766119"/>
            <a:ext cx="221413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Líneas de transmisión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9"/>
          <p:cNvSpPr/>
          <p:nvPr/>
        </p:nvSpPr>
        <p:spPr>
          <a:xfrm>
            <a:off x="4230118" y="-12462"/>
            <a:ext cx="7938414" cy="6858000"/>
          </a:xfrm>
          <a:prstGeom prst="rect">
            <a:avLst/>
          </a:prstGeom>
          <a:solidFill>
            <a:srgbClr val="E1EFD8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29"/>
          <p:cNvSpPr/>
          <p:nvPr/>
        </p:nvSpPr>
        <p:spPr>
          <a:xfrm>
            <a:off x="23468" y="0"/>
            <a:ext cx="4183730" cy="6858000"/>
          </a:xfrm>
          <a:prstGeom prst="rect">
            <a:avLst/>
          </a:prstGeom>
          <a:solidFill>
            <a:srgbClr val="EDEDED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8" name="Google Shape;528;p29"/>
          <p:cNvGrpSpPr/>
          <p:nvPr/>
        </p:nvGrpSpPr>
        <p:grpSpPr>
          <a:xfrm>
            <a:off x="-13148" y="1551441"/>
            <a:ext cx="1557349" cy="3574148"/>
            <a:chOff x="83006" y="729142"/>
            <a:chExt cx="1557349" cy="3295865"/>
          </a:xfrm>
        </p:grpSpPr>
        <p:pic>
          <p:nvPicPr>
            <p:cNvPr descr="A picture containing sky, field, nature, outdoor&#10;&#10;Description automatically generated" id="529" name="Google Shape;529;p2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40204" y="2612315"/>
              <a:ext cx="871483" cy="676151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9525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kx="0" rotWithShape="0" algn="bl" stA="28000" stPos="0" sy="-100000" ky="0"/>
            </a:effectLst>
          </p:spPr>
        </p:pic>
        <p:sp>
          <p:nvSpPr>
            <p:cNvPr id="530" name="Google Shape;530;p29"/>
            <p:cNvSpPr txBox="1"/>
            <p:nvPr/>
          </p:nvSpPr>
          <p:spPr>
            <a:xfrm>
              <a:off x="83006" y="729142"/>
              <a:ext cx="1557349" cy="567626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Short Stack"/>
                <a:buNone/>
              </a:pPr>
              <a:r>
                <a:rPr b="0" i="0" lang="en-CO" sz="1400" u="none" cap="none" strike="noStrik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Conventional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Short Stack"/>
                <a:buNone/>
              </a:pPr>
              <a:r>
                <a:rPr b="0" i="0" lang="en-CO" sz="2000" u="none" cap="none" strike="noStrik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Kerosene</a:t>
              </a:r>
              <a:endParaRPr/>
            </a:p>
          </p:txBody>
        </p:sp>
        <p:sp>
          <p:nvSpPr>
            <p:cNvPr id="531" name="Google Shape;531;p29"/>
            <p:cNvSpPr txBox="1"/>
            <p:nvPr/>
          </p:nvSpPr>
          <p:spPr>
            <a:xfrm>
              <a:off x="113667" y="3428999"/>
              <a:ext cx="1402628" cy="5960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Oil refining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Hydrocarbon</a:t>
              </a:r>
              <a:endParaRPr/>
            </a:p>
          </p:txBody>
        </p:sp>
      </p:grpSp>
      <p:sp>
        <p:nvSpPr>
          <p:cNvPr id="532" name="Google Shape;532;p29"/>
          <p:cNvSpPr txBox="1"/>
          <p:nvPr/>
        </p:nvSpPr>
        <p:spPr>
          <a:xfrm>
            <a:off x="4292237" y="97213"/>
            <a:ext cx="7766477" cy="1077218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3200"/>
              <a:buFont typeface="Calibri"/>
              <a:buNone/>
            </a:pPr>
            <a:r>
              <a:rPr b="0" i="0" lang="en-CO" sz="3200" u="none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       Synthetic kerosene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3200"/>
              <a:buFont typeface="Calibri"/>
              <a:buNone/>
            </a:pPr>
            <a:r>
              <a:rPr b="0" i="0" lang="en-CO" sz="3200" u="none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(up to 50% blend in jet fuel permitted)                        </a:t>
            </a:r>
            <a:endParaRPr/>
          </a:p>
        </p:txBody>
      </p:sp>
      <p:grpSp>
        <p:nvGrpSpPr>
          <p:cNvPr id="533" name="Google Shape;533;p29"/>
          <p:cNvGrpSpPr/>
          <p:nvPr/>
        </p:nvGrpSpPr>
        <p:grpSpPr>
          <a:xfrm>
            <a:off x="1562324" y="2730413"/>
            <a:ext cx="2614108" cy="2470139"/>
            <a:chOff x="3363005" y="1265390"/>
            <a:chExt cx="2614108" cy="2470139"/>
          </a:xfrm>
        </p:grpSpPr>
        <p:pic>
          <p:nvPicPr>
            <p:cNvPr id="534" name="Google Shape;534;p2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53155" y="2171822"/>
              <a:ext cx="850900" cy="609600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9525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kx="0" rotWithShape="0" algn="bl" stA="28000" stPos="0" sy="-100000" ky="0"/>
            </a:effectLst>
          </p:spPr>
        </p:pic>
        <p:sp>
          <p:nvSpPr>
            <p:cNvPr id="535" name="Google Shape;535;p29"/>
            <p:cNvSpPr txBox="1"/>
            <p:nvPr/>
          </p:nvSpPr>
          <p:spPr>
            <a:xfrm>
              <a:off x="3363005" y="1682356"/>
              <a:ext cx="1419941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Coal to liquid</a:t>
              </a:r>
              <a:endParaRPr/>
            </a:p>
          </p:txBody>
        </p:sp>
        <p:sp>
          <p:nvSpPr>
            <p:cNvPr id="536" name="Google Shape;536;p29"/>
            <p:cNvSpPr txBox="1"/>
            <p:nvPr/>
          </p:nvSpPr>
          <p:spPr>
            <a:xfrm>
              <a:off x="3450740" y="2781422"/>
              <a:ext cx="1204240" cy="9541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0" i="0" lang="en-CO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Gasification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0" i="0" lang="en-CO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+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0" i="0" lang="en-CO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Fisher.Tropsch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0" i="0" lang="en-CO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Alcohol to jet</a:t>
              </a:r>
              <a:endParaRPr/>
            </a:p>
          </p:txBody>
        </p:sp>
        <p:pic>
          <p:nvPicPr>
            <p:cNvPr id="537" name="Google Shape;537;p2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889500" y="2168648"/>
              <a:ext cx="812800" cy="584200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9525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kx="0" rotWithShape="0" algn="bl" stA="28000" stPos="0" sy="-100000" ky="0"/>
            </a:effectLst>
          </p:spPr>
        </p:pic>
        <p:sp>
          <p:nvSpPr>
            <p:cNvPr id="538" name="Google Shape;538;p29"/>
            <p:cNvSpPr txBox="1"/>
            <p:nvPr/>
          </p:nvSpPr>
          <p:spPr>
            <a:xfrm>
              <a:off x="4978398" y="1265390"/>
              <a:ext cx="761747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Gas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to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liquid</a:t>
              </a:r>
              <a:endParaRPr/>
            </a:p>
          </p:txBody>
        </p:sp>
        <p:sp>
          <p:nvSpPr>
            <p:cNvPr id="539" name="Google Shape;539;p29"/>
            <p:cNvSpPr txBox="1"/>
            <p:nvPr/>
          </p:nvSpPr>
          <p:spPr>
            <a:xfrm>
              <a:off x="4572626" y="2781422"/>
              <a:ext cx="1404487" cy="9541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0" i="0" lang="en-CO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Steam reforming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0" i="0" lang="en-CO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+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0" i="0" lang="en-CO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Fisher.Tropsch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0" i="0" lang="en-CO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Alcohol to jet</a:t>
              </a:r>
              <a:endParaRPr/>
            </a:p>
          </p:txBody>
        </p:sp>
      </p:grpSp>
      <p:grpSp>
        <p:nvGrpSpPr>
          <p:cNvPr id="540" name="Google Shape;540;p29"/>
          <p:cNvGrpSpPr/>
          <p:nvPr/>
        </p:nvGrpSpPr>
        <p:grpSpPr>
          <a:xfrm>
            <a:off x="4221515" y="2363284"/>
            <a:ext cx="4083209" cy="3202924"/>
            <a:chOff x="5551308" y="1214975"/>
            <a:chExt cx="4083209" cy="3202924"/>
          </a:xfrm>
        </p:grpSpPr>
        <p:pic>
          <p:nvPicPr>
            <p:cNvPr id="541" name="Google Shape;541;p2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627756" y="2501781"/>
              <a:ext cx="1117645" cy="812832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9525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kx="0" rotWithShape="0" algn="bl" stA="28000" stPos="0" sy="-100000" ky="0"/>
            </a:effectLst>
          </p:spPr>
        </p:pic>
        <p:sp>
          <p:nvSpPr>
            <p:cNvPr id="542" name="Google Shape;542;p29"/>
            <p:cNvSpPr txBox="1"/>
            <p:nvPr/>
          </p:nvSpPr>
          <p:spPr>
            <a:xfrm>
              <a:off x="5575774" y="1215115"/>
              <a:ext cx="1149415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Biomass to liquid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(oils &amp; fats)</a:t>
              </a:r>
              <a:endParaRPr/>
            </a:p>
          </p:txBody>
        </p:sp>
        <p:sp>
          <p:nvSpPr>
            <p:cNvPr id="543" name="Google Shape;543;p29"/>
            <p:cNvSpPr txBox="1"/>
            <p:nvPr/>
          </p:nvSpPr>
          <p:spPr>
            <a:xfrm>
              <a:off x="5551308" y="3438963"/>
              <a:ext cx="1194173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Hydroprocessed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Esters and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Fatty acids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(HEFAs)</a:t>
              </a:r>
              <a:endParaRPr/>
            </a:p>
          </p:txBody>
        </p:sp>
        <p:pic>
          <p:nvPicPr>
            <p:cNvPr id="544" name="Google Shape;544;p2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014842" y="2483082"/>
              <a:ext cx="1146490" cy="847406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9525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kx="0" rotWithShape="0" algn="bl" stA="28000" stPos="0" sy="-100000" ky="0"/>
            </a:effectLst>
          </p:spPr>
        </p:pic>
        <p:sp>
          <p:nvSpPr>
            <p:cNvPr id="545" name="Google Shape;545;p29"/>
            <p:cNvSpPr txBox="1"/>
            <p:nvPr/>
          </p:nvSpPr>
          <p:spPr>
            <a:xfrm>
              <a:off x="6976665" y="1214975"/>
              <a:ext cx="1030328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Biomass to liquid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(sugar &amp;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starch)</a:t>
              </a:r>
              <a:endParaRPr/>
            </a:p>
          </p:txBody>
        </p:sp>
        <p:sp>
          <p:nvSpPr>
            <p:cNvPr id="546" name="Google Shape;546;p29"/>
            <p:cNvSpPr txBox="1"/>
            <p:nvPr/>
          </p:nvSpPr>
          <p:spPr>
            <a:xfrm>
              <a:off x="7034716" y="3454838"/>
              <a:ext cx="1054328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Alcohol to jet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Sugar to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Hydrocarbons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47" name="Google Shape;547;p2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356784" y="2501780"/>
              <a:ext cx="1199211" cy="851613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9525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kx="0" rotWithShape="0" algn="bl" stA="28000" stPos="0" sy="-100000" ky="0"/>
            </a:effectLst>
          </p:spPr>
        </p:pic>
        <p:sp>
          <p:nvSpPr>
            <p:cNvPr id="548" name="Google Shape;548;p29"/>
            <p:cNvSpPr txBox="1"/>
            <p:nvPr/>
          </p:nvSpPr>
          <p:spPr>
            <a:xfrm>
              <a:off x="8393419" y="1265489"/>
              <a:ext cx="1030328" cy="8079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Biomass to liquid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Calibri"/>
                <a:buNone/>
              </a:pPr>
              <a:r>
                <a:rPr b="0" i="0" lang="en-CO" sz="105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(lignocellulose)</a:t>
              </a:r>
              <a:endParaRPr/>
            </a:p>
          </p:txBody>
        </p:sp>
        <p:sp>
          <p:nvSpPr>
            <p:cNvPr id="549" name="Google Shape;549;p29"/>
            <p:cNvSpPr txBox="1"/>
            <p:nvPr/>
          </p:nvSpPr>
          <p:spPr>
            <a:xfrm>
              <a:off x="8262923" y="3402236"/>
              <a:ext cx="1371594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Saccar./gasification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+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Fischer-Tropsch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Alcohol to Jet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0" name="Google Shape;550;p29"/>
          <p:cNvGrpSpPr/>
          <p:nvPr/>
        </p:nvGrpSpPr>
        <p:grpSpPr>
          <a:xfrm>
            <a:off x="8500342" y="2654213"/>
            <a:ext cx="3482459" cy="2793685"/>
            <a:chOff x="7893342" y="2476586"/>
            <a:chExt cx="2888730" cy="2459161"/>
          </a:xfrm>
        </p:grpSpPr>
        <p:pic>
          <p:nvPicPr>
            <p:cNvPr id="551" name="Google Shape;551;p29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8057070" y="3303987"/>
              <a:ext cx="1049961" cy="740357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9525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kx="0" rotWithShape="0" algn="bl" stA="28000" stPos="0" sy="-100000" ky="0"/>
            </a:effectLst>
          </p:spPr>
        </p:pic>
        <p:sp>
          <p:nvSpPr>
            <p:cNvPr id="552" name="Google Shape;552;p29"/>
            <p:cNvSpPr txBox="1"/>
            <p:nvPr/>
          </p:nvSpPr>
          <p:spPr>
            <a:xfrm>
              <a:off x="8042004" y="4049833"/>
              <a:ext cx="1102007" cy="7314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Electrólisis/RWGS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+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Fischer Tropsch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Alcohol to Jet</a:t>
              </a:r>
              <a:endParaRPr/>
            </a:p>
          </p:txBody>
        </p:sp>
        <p:sp>
          <p:nvSpPr>
            <p:cNvPr id="553" name="Google Shape;553;p29"/>
            <p:cNvSpPr txBox="1"/>
            <p:nvPr/>
          </p:nvSpPr>
          <p:spPr>
            <a:xfrm>
              <a:off x="7893342" y="2506031"/>
              <a:ext cx="1377415" cy="8127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Power-to Liquid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(electricity,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</a:t>
              </a:r>
              <a:r>
                <a:rPr b="0" baseline="-2500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O, CO</a:t>
              </a:r>
              <a:r>
                <a:rPr b="0" baseline="-2500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pic>
          <p:nvPicPr>
            <p:cNvPr id="554" name="Google Shape;554;p29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9592393" y="3300195"/>
              <a:ext cx="1089582" cy="740357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9525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kx="0" rotWithShape="0" algn="bl" stA="28000" stPos="0" sy="-100000" ky="0"/>
            </a:effectLst>
          </p:spPr>
        </p:pic>
        <p:sp>
          <p:nvSpPr>
            <p:cNvPr id="555" name="Google Shape;555;p29"/>
            <p:cNvSpPr txBox="1"/>
            <p:nvPr/>
          </p:nvSpPr>
          <p:spPr>
            <a:xfrm>
              <a:off x="9492295" y="4104750"/>
              <a:ext cx="1289777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Thermochemistry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+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Fischer Tropsch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Alcohol to Jet</a:t>
              </a:r>
              <a:endParaRPr/>
            </a:p>
          </p:txBody>
        </p:sp>
        <p:sp>
          <p:nvSpPr>
            <p:cNvPr id="556" name="Google Shape;556;p29"/>
            <p:cNvSpPr txBox="1"/>
            <p:nvPr/>
          </p:nvSpPr>
          <p:spPr>
            <a:xfrm>
              <a:off x="9520042" y="2476586"/>
              <a:ext cx="1157907" cy="8127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Sun-to-liquid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(sunlight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</a:t>
              </a:r>
              <a:r>
                <a:rPr b="0" baseline="-2500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b="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O, CO</a:t>
              </a:r>
              <a:r>
                <a:rPr b="0" baseline="-25000" i="0" lang="en-CO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</p:grpSp>
      <p:sp>
        <p:nvSpPr>
          <p:cNvPr id="557" name="Google Shape;557;p29"/>
          <p:cNvSpPr txBox="1"/>
          <p:nvPr/>
        </p:nvSpPr>
        <p:spPr>
          <a:xfrm>
            <a:off x="8386950" y="1400574"/>
            <a:ext cx="3811016" cy="10156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Short Stack"/>
              <a:buNone/>
            </a:pPr>
            <a:r>
              <a:rPr b="0" i="0" lang="en-CO" sz="2000" u="none" cap="none" strike="noStrik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Renewable fuel of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Short Stack"/>
              <a:buNone/>
            </a:pPr>
            <a:r>
              <a:rPr b="0" i="0" lang="en-CO" sz="2000" u="none" cap="none" strike="noStrik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 non-biogenic origin (RFNBO)  </a:t>
            </a:r>
            <a:endParaRPr/>
          </a:p>
        </p:txBody>
      </p:sp>
      <p:sp>
        <p:nvSpPr>
          <p:cNvPr id="558" name="Google Shape;558;p29"/>
          <p:cNvSpPr txBox="1"/>
          <p:nvPr/>
        </p:nvSpPr>
        <p:spPr>
          <a:xfrm>
            <a:off x="4297963" y="1332449"/>
            <a:ext cx="3966712" cy="7078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Short Stack"/>
              <a:buNone/>
            </a:pPr>
            <a:r>
              <a:rPr b="0" i="0" lang="en-CO" sz="2000" u="none" cap="none" strike="noStrik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                         Biofuel                              </a:t>
            </a:r>
            <a:endParaRPr/>
          </a:p>
        </p:txBody>
      </p:sp>
      <p:sp>
        <p:nvSpPr>
          <p:cNvPr id="559" name="Google Shape;559;p29"/>
          <p:cNvSpPr txBox="1"/>
          <p:nvPr/>
        </p:nvSpPr>
        <p:spPr>
          <a:xfrm>
            <a:off x="1679477" y="936033"/>
            <a:ext cx="2359668" cy="1323439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Short Stack"/>
              <a:buNone/>
            </a:pPr>
            <a:r>
              <a:rPr b="0" i="0" lang="en-CO" sz="2000" u="none" cap="none" strike="noStrik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Short Stack"/>
              <a:buNone/>
            </a:pPr>
            <a:r>
              <a:rPr b="0" i="0" lang="en-CO" sz="2000" u="none" cap="none" strike="noStrik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Fossil synthetic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Short Stack"/>
              <a:buNone/>
            </a:pPr>
            <a:r>
              <a:rPr b="0" i="0" lang="en-CO" sz="2000" u="none" cap="none" strike="noStrik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kerosene</a:t>
            </a:r>
            <a:endParaRPr/>
          </a:p>
        </p:txBody>
      </p:sp>
      <p:cxnSp>
        <p:nvCxnSpPr>
          <p:cNvPr id="560" name="Google Shape;560;p29"/>
          <p:cNvCxnSpPr/>
          <p:nvPr/>
        </p:nvCxnSpPr>
        <p:spPr>
          <a:xfrm>
            <a:off x="8316967" y="1569284"/>
            <a:ext cx="57740" cy="5276254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</p:cxnSp>
      <p:pic>
        <p:nvPicPr>
          <p:cNvPr id="561" name="Google Shape;561;p2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143070" y="44176"/>
            <a:ext cx="1120607" cy="1057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2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89642" y="97213"/>
            <a:ext cx="1120607" cy="1057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2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402129" y="5525551"/>
            <a:ext cx="1123385" cy="10156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4" name="Google Shape;564;p29"/>
          <p:cNvCxnSpPr/>
          <p:nvPr/>
        </p:nvCxnSpPr>
        <p:spPr>
          <a:xfrm flipH="1">
            <a:off x="1562920" y="97213"/>
            <a:ext cx="17897" cy="671266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picture containing clipart&#10;&#10;Description automatically generated" id="565" name="Google Shape;565;p2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1470037" y="38698"/>
            <a:ext cx="721963" cy="77896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29"/>
          <p:cNvSpPr/>
          <p:nvPr/>
        </p:nvSpPr>
        <p:spPr>
          <a:xfrm>
            <a:off x="4245981" y="2166994"/>
            <a:ext cx="1279533" cy="4642879"/>
          </a:xfrm>
          <a:prstGeom prst="rect">
            <a:avLst/>
          </a:prstGeom>
          <a:noFill/>
          <a:ln cap="flat" cmpd="sng" w="5715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29"/>
          <p:cNvSpPr/>
          <p:nvPr/>
        </p:nvSpPr>
        <p:spPr>
          <a:xfrm>
            <a:off x="8387923" y="2642380"/>
            <a:ext cx="3796472" cy="4167493"/>
          </a:xfrm>
          <a:prstGeom prst="rect">
            <a:avLst/>
          </a:prstGeom>
          <a:noFill/>
          <a:ln cap="flat" cmpd="sng" w="5715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0+ Imágenes de la Bandera de Colombia Gratis [HD] - Pixabay" id="180" name="Google Shape;18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68527" y="5082919"/>
            <a:ext cx="3813777" cy="1245760"/>
          </a:xfrm>
          <a:prstGeom prst="roundRect">
            <a:avLst>
              <a:gd fmla="val 4167" name="adj"/>
            </a:avLst>
          </a:prstGeom>
          <a:solidFill>
            <a:srgbClr val="FFFFFF"/>
          </a:solidFill>
          <a:ln cap="sq" cmpd="sng" w="19050">
            <a:solidFill>
              <a:srgbClr val="292929"/>
            </a:solidFill>
            <a:prstDash val="solid"/>
            <a:miter lim="800000"/>
            <a:headEnd len="sm" w="sm" type="none"/>
            <a:tailEnd len="sm" w="sm" type="none"/>
          </a:ln>
          <a:effectLst>
            <a:reflection blurRad="0" dir="5400000" dist="5000" endA="0" endPos="28000" kx="0" rotWithShape="0" algn="bl" stA="28000" stPos="0" sy="-100000" ky="0"/>
          </a:effectLst>
        </p:spPr>
      </p:pic>
      <p:pic>
        <p:nvPicPr>
          <p:cNvPr id="181" name="Google Shape;18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1525" y="5082920"/>
            <a:ext cx="2353359" cy="1245760"/>
          </a:xfrm>
          <a:prstGeom prst="roundRect">
            <a:avLst>
              <a:gd fmla="val 4167" name="adj"/>
            </a:avLst>
          </a:prstGeom>
          <a:solidFill>
            <a:srgbClr val="FFFFFF"/>
          </a:solidFill>
          <a:ln cap="sq" cmpd="sng" w="19050">
            <a:solidFill>
              <a:srgbClr val="292929"/>
            </a:solidFill>
            <a:prstDash val="solid"/>
            <a:miter lim="800000"/>
            <a:headEnd len="sm" w="sm" type="none"/>
            <a:tailEnd len="sm" w="sm" type="none"/>
          </a:ln>
          <a:effectLst>
            <a:reflection blurRad="0" dir="5400000" dist="5000" endA="0" endPos="28000" kx="0" rotWithShape="0" algn="bl" stA="28000" stPos="0" sy="-100000" ky="0"/>
          </a:effectLst>
        </p:spPr>
      </p:pic>
      <p:pic>
        <p:nvPicPr>
          <p:cNvPr descr="Bandera de Alemania - Wikipedia, la enciclopedia libre" id="182" name="Google Shape;182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07544" y="3987640"/>
            <a:ext cx="1880230" cy="1128139"/>
          </a:xfrm>
          <a:prstGeom prst="roundRect">
            <a:avLst>
              <a:gd fmla="val 4167" name="adj"/>
            </a:avLst>
          </a:prstGeom>
          <a:solidFill>
            <a:srgbClr val="FFFFFF"/>
          </a:solidFill>
          <a:ln cap="sq" cmpd="sng" w="19050">
            <a:solidFill>
              <a:srgbClr val="292929"/>
            </a:solidFill>
            <a:prstDash val="solid"/>
            <a:miter lim="800000"/>
            <a:headEnd len="sm" w="sm" type="none"/>
            <a:tailEnd len="sm" w="sm" type="none"/>
          </a:ln>
          <a:effectLst>
            <a:reflection blurRad="0" dir="5400000" dist="5000" endA="0" endPos="28000" kx="0" rotWithShape="0" algn="bl" stA="28000" stPos="0" sy="-100000" ky="0"/>
          </a:effectLst>
        </p:spPr>
      </p:pic>
      <p:sp>
        <p:nvSpPr>
          <p:cNvPr id="183" name="Google Shape;183;p3"/>
          <p:cNvSpPr/>
          <p:nvPr/>
        </p:nvSpPr>
        <p:spPr>
          <a:xfrm>
            <a:off x="3124884" y="4794198"/>
            <a:ext cx="4343578" cy="1273249"/>
          </a:xfrm>
          <a:prstGeom prst="triangle">
            <a:avLst>
              <a:gd fmla="val 50000" name="adj"/>
            </a:avLst>
          </a:prstGeom>
          <a:noFill/>
          <a:ln cap="flat" cmpd="sng" w="38100">
            <a:solidFill>
              <a:srgbClr val="31538F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3"/>
          <p:cNvSpPr/>
          <p:nvPr/>
        </p:nvSpPr>
        <p:spPr>
          <a:xfrm>
            <a:off x="266677" y="2575025"/>
            <a:ext cx="11642193" cy="973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O" sz="4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Estudio de Concepto de Exploradores de Potencial Energético Solar y de Biomasa</a:t>
            </a:r>
            <a:endParaRPr b="1" sz="48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85" name="Google Shape;185;p3"/>
          <p:cNvSpPr txBox="1"/>
          <p:nvPr>
            <p:ph type="ctrTitle"/>
          </p:nvPr>
        </p:nvSpPr>
        <p:spPr>
          <a:xfrm>
            <a:off x="2086409" y="-1398694"/>
            <a:ext cx="5028201" cy="304727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Montserrat ExtraBold"/>
              <a:buNone/>
            </a:pPr>
            <a:r>
              <a:rPr b="1" lang="en-CO" sz="2800">
                <a:solidFill>
                  <a:srgbClr val="0070C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Cooperación Triangular</a:t>
            </a:r>
            <a:br>
              <a:rPr b="1" lang="en-CO" sz="2800">
                <a:solidFill>
                  <a:srgbClr val="0070C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b="1" lang="en-CO" sz="2800">
                <a:solidFill>
                  <a:srgbClr val="0070C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Alemania-Chile-Colombia</a:t>
            </a:r>
            <a:br>
              <a:rPr lang="en-CO" sz="4800">
                <a:latin typeface="Montserrat"/>
                <a:ea typeface="Montserrat"/>
                <a:cs typeface="Montserrat"/>
                <a:sym typeface="Montserrat"/>
              </a:rPr>
            </a:br>
            <a:endParaRPr sz="4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86" name="Google Shape;186;p3"/>
          <p:cNvCxnSpPr/>
          <p:nvPr/>
        </p:nvCxnSpPr>
        <p:spPr>
          <a:xfrm>
            <a:off x="1178258" y="1043417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Escudo Universidad de Chile – Color | escudouchile" id="187" name="Google Shape;187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9622" y="5270885"/>
            <a:ext cx="1165803" cy="96534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8" name="Google Shape;188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96107" y="5270885"/>
            <a:ext cx="1067246" cy="96534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gencia Chilena de Cooperación Internacional para el Desarrollo | Facebook" id="189" name="Google Shape;189;p3"/>
          <p:cNvPicPr preferRelativeResize="0"/>
          <p:nvPr/>
        </p:nvPicPr>
        <p:blipFill rotWithShape="1">
          <a:blip r:embed="rId8">
            <a:alphaModFix/>
          </a:blip>
          <a:srcRect b="8052" l="4823" r="6706" t="8052"/>
          <a:stretch/>
        </p:blipFill>
        <p:spPr>
          <a:xfrm>
            <a:off x="2744036" y="5270885"/>
            <a:ext cx="1017994" cy="96534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giz-logo - ICE WaRM" id="190" name="Google Shape;190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410657" y="4083237"/>
            <a:ext cx="1362214" cy="96534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91" name="Google Shape;191;p3"/>
          <p:cNvGrpSpPr/>
          <p:nvPr/>
        </p:nvGrpSpPr>
        <p:grpSpPr>
          <a:xfrm>
            <a:off x="3910849" y="4066419"/>
            <a:ext cx="1401382" cy="970580"/>
            <a:chOff x="3872210" y="5766397"/>
            <a:chExt cx="1401382" cy="970580"/>
          </a:xfrm>
        </p:grpSpPr>
        <p:sp>
          <p:nvSpPr>
            <p:cNvPr id="192" name="Google Shape;192;p3"/>
            <p:cNvSpPr/>
            <p:nvPr/>
          </p:nvSpPr>
          <p:spPr>
            <a:xfrm>
              <a:off x="3872210" y="5766397"/>
              <a:ext cx="1401382" cy="970580"/>
            </a:xfrm>
            <a:prstGeom prst="rect">
              <a:avLst/>
            </a:prstGeom>
            <a:solidFill>
              <a:schemeClr val="lt1"/>
            </a:solidFill>
            <a:ln cap="flat" cmpd="sng" w="2857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/var/folders/9l/yd_wz2y90lg5zyhrngsn0s4c0000gn/T/com.microsoft.Word/Content.MSO/11EA573F.tmp" id="193" name="Google Shape;193;p3"/>
            <p:cNvPicPr preferRelativeResize="0"/>
            <p:nvPr/>
          </p:nvPicPr>
          <p:blipFill rotWithShape="1">
            <a:blip r:embed="rId10">
              <a:alphaModFix/>
            </a:blip>
            <a:srcRect b="33331" l="0" r="0" t="34587"/>
            <a:stretch/>
          </p:blipFill>
          <p:spPr>
            <a:xfrm>
              <a:off x="3957114" y="6109310"/>
              <a:ext cx="1218602" cy="3905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4" name="Google Shape;194;p3"/>
          <p:cNvGrpSpPr/>
          <p:nvPr/>
        </p:nvGrpSpPr>
        <p:grpSpPr>
          <a:xfrm>
            <a:off x="7568178" y="161843"/>
            <a:ext cx="1058413" cy="615764"/>
            <a:chOff x="9048749" y="87823"/>
            <a:chExt cx="2571414" cy="1602261"/>
          </a:xfrm>
        </p:grpSpPr>
        <p:sp>
          <p:nvSpPr>
            <p:cNvPr id="195" name="Google Shape;195;p3"/>
            <p:cNvSpPr/>
            <p:nvPr/>
          </p:nvSpPr>
          <p:spPr>
            <a:xfrm>
              <a:off x="9652519" y="441948"/>
              <a:ext cx="1339477" cy="1069568"/>
            </a:xfrm>
            <a:prstGeom prst="triangle">
              <a:avLst>
                <a:gd fmla="val 50000" name="adj"/>
              </a:avLst>
            </a:prstGeom>
            <a:noFill/>
            <a:ln cap="flat" cmpd="sng" w="38100">
              <a:solidFill>
                <a:srgbClr val="31538F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Bandera de Alemania - Wikipedia, la enciclopedia libre" id="196" name="Google Shape;196;p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9918510" y="87823"/>
              <a:ext cx="807493" cy="484496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19050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kx="0" rotWithShape="0" algn="bl" stA="28000" stPos="0" sy="-100000" ky="0"/>
            </a:effectLst>
          </p:spPr>
        </p:pic>
        <p:pic>
          <p:nvPicPr>
            <p:cNvPr descr="50+ Imágenes de la Bandera de Colombia Gratis [HD] - Pixabay" id="197" name="Google Shape;197;p3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10877435" y="1190507"/>
              <a:ext cx="742728" cy="495152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19050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kx="0" rotWithShape="0" algn="bl" stA="28000" stPos="0" sy="-100000" ky="0"/>
            </a:effectLst>
          </p:spPr>
        </p:pic>
        <p:pic>
          <p:nvPicPr>
            <p:cNvPr id="198" name="Google Shape;198;p3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9048749" y="1205588"/>
              <a:ext cx="726744" cy="484496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19050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kx="0" rotWithShape="0" algn="bl" stA="28000" stPos="0" sy="-100000" ky="0"/>
            </a:effectLst>
          </p:spPr>
        </p:pic>
      </p:grpSp>
      <p:pic>
        <p:nvPicPr>
          <p:cNvPr descr="Universidad de los Andes | d-a-ch Colombia" id="199" name="Google Shape;199;p3"/>
          <p:cNvPicPr preferRelativeResize="0"/>
          <p:nvPr/>
        </p:nvPicPr>
        <p:blipFill rotWithShape="1">
          <a:blip r:embed="rId14">
            <a:alphaModFix/>
          </a:blip>
          <a:srcRect b="12742" l="12088" r="11461" t="24772"/>
          <a:stretch/>
        </p:blipFill>
        <p:spPr>
          <a:xfrm>
            <a:off x="8714071" y="5691372"/>
            <a:ext cx="1222624" cy="61955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picture containing text&#10;&#10;Description automatically generated" id="200" name="Google Shape;200;p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849310" y="5145709"/>
            <a:ext cx="3011271" cy="52791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"/>
          <p:cNvSpPr/>
          <p:nvPr/>
        </p:nvSpPr>
        <p:spPr>
          <a:xfrm>
            <a:off x="349622" y="2479197"/>
            <a:ext cx="11642193" cy="973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O" sz="4800">
                <a:solidFill>
                  <a:srgbClr val="00B0F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Estudio de Concepto de Exploradores de Potencial Energético Solar y de Biomasa</a:t>
            </a:r>
            <a:endParaRPr b="1" sz="4800">
              <a:solidFill>
                <a:srgbClr val="00B0F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3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p30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30"/>
          <p:cNvSpPr txBox="1"/>
          <p:nvPr>
            <p:ph type="ctrTitle"/>
          </p:nvPr>
        </p:nvSpPr>
        <p:spPr>
          <a:xfrm>
            <a:off x="804672" y="4267832"/>
            <a:ext cx="4805996" cy="12971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Calibri"/>
              <a:buNone/>
            </a:pPr>
            <a:r>
              <a:rPr lang="en-CO" sz="8000">
                <a:solidFill>
                  <a:schemeClr val="dk2"/>
                </a:solidFill>
              </a:rPr>
              <a:t>¡Gracias!</a:t>
            </a:r>
            <a:endParaRPr/>
          </a:p>
        </p:txBody>
      </p:sp>
      <p:grpSp>
        <p:nvGrpSpPr>
          <p:cNvPr id="575" name="Google Shape;575;p30"/>
          <p:cNvGrpSpPr/>
          <p:nvPr/>
        </p:nvGrpSpPr>
        <p:grpSpPr>
          <a:xfrm>
            <a:off x="6101023" y="52996"/>
            <a:ext cx="6093363" cy="6805005"/>
            <a:chOff x="6101023" y="52996"/>
            <a:chExt cx="6093363" cy="6805005"/>
          </a:xfrm>
        </p:grpSpPr>
        <p:sp>
          <p:nvSpPr>
            <p:cNvPr id="576" name="Google Shape;576;p30"/>
            <p:cNvSpPr/>
            <p:nvPr/>
          </p:nvSpPr>
          <p:spPr>
            <a:xfrm>
              <a:off x="6101024" y="52997"/>
              <a:ext cx="6093362" cy="6805004"/>
            </a:xfrm>
            <a:custGeom>
              <a:rect b="b" l="l" r="r" t="t"/>
              <a:pathLst>
                <a:path extrusionOk="0" h="6578439" w="5890490">
                  <a:moveTo>
                    <a:pt x="3517682" y="0"/>
                  </a:moveTo>
                  <a:cubicBezTo>
                    <a:pt x="4402016" y="0"/>
                    <a:pt x="5213741" y="315483"/>
                    <a:pt x="5849513" y="841730"/>
                  </a:cubicBezTo>
                  <a:lnTo>
                    <a:pt x="5890490" y="879060"/>
                  </a:lnTo>
                  <a:lnTo>
                    <a:pt x="5890490" y="1816052"/>
                  </a:lnTo>
                  <a:lnTo>
                    <a:pt x="5856961" y="1771023"/>
                  </a:lnTo>
                  <a:cubicBezTo>
                    <a:pt x="5793650" y="1694076"/>
                    <a:pt x="5726429" y="1619959"/>
                    <a:pt x="5655397" y="1548813"/>
                  </a:cubicBezTo>
                  <a:cubicBezTo>
                    <a:pt x="5082208" y="974906"/>
                    <a:pt x="4322973" y="658717"/>
                    <a:pt x="3517682" y="658717"/>
                  </a:cubicBezTo>
                  <a:cubicBezTo>
                    <a:pt x="3085520" y="658717"/>
                    <a:pt x="2718488" y="721533"/>
                    <a:pt x="2395696" y="850721"/>
                  </a:cubicBezTo>
                  <a:cubicBezTo>
                    <a:pt x="2079132" y="977407"/>
                    <a:pt x="1792668" y="1173626"/>
                    <a:pt x="1519955" y="1450441"/>
                  </a:cubicBezTo>
                  <a:cubicBezTo>
                    <a:pt x="1330275" y="1642840"/>
                    <a:pt x="1263719" y="1756094"/>
                    <a:pt x="1223630" y="1841430"/>
                  </a:cubicBezTo>
                  <a:cubicBezTo>
                    <a:pt x="1166545" y="1962981"/>
                    <a:pt x="1128532" y="2116663"/>
                    <a:pt x="1075857" y="2329343"/>
                  </a:cubicBezTo>
                  <a:cubicBezTo>
                    <a:pt x="1008652" y="2601153"/>
                    <a:pt x="916537" y="2973574"/>
                    <a:pt x="731010" y="3483744"/>
                  </a:cubicBezTo>
                  <a:cubicBezTo>
                    <a:pt x="617488" y="3795981"/>
                    <a:pt x="620731" y="4121653"/>
                    <a:pt x="741000" y="4479719"/>
                  </a:cubicBezTo>
                  <a:cubicBezTo>
                    <a:pt x="847257" y="4796172"/>
                    <a:pt x="1045888" y="5129481"/>
                    <a:pt x="1315615" y="5443827"/>
                  </a:cubicBezTo>
                  <a:cubicBezTo>
                    <a:pt x="1630753" y="5810980"/>
                    <a:pt x="1945371" y="6077784"/>
                    <a:pt x="2277503" y="6259386"/>
                  </a:cubicBezTo>
                  <a:cubicBezTo>
                    <a:pt x="2637530" y="6456133"/>
                    <a:pt x="3017536" y="6551739"/>
                    <a:pt x="3439448" y="6551739"/>
                  </a:cubicBezTo>
                  <a:cubicBezTo>
                    <a:pt x="3781571" y="6551739"/>
                    <a:pt x="4089573" y="6457449"/>
                    <a:pt x="4408732" y="6255172"/>
                  </a:cubicBezTo>
                  <a:cubicBezTo>
                    <a:pt x="4738010" y="6046310"/>
                    <a:pt x="5050941" y="5739207"/>
                    <a:pt x="5343243" y="5442509"/>
                  </a:cubicBezTo>
                  <a:cubicBezTo>
                    <a:pt x="5479860" y="5303970"/>
                    <a:pt x="5614918" y="5178206"/>
                    <a:pt x="5745566" y="5056656"/>
                  </a:cubicBezTo>
                  <a:lnTo>
                    <a:pt x="5890490" y="4920880"/>
                  </a:lnTo>
                  <a:lnTo>
                    <a:pt x="5890490" y="5821966"/>
                  </a:lnTo>
                  <a:lnTo>
                    <a:pt x="5802002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4705"/>
                  </a:srgbClr>
                </a:gs>
                <a:gs pos="85000">
                  <a:srgbClr val="4472C4">
                    <a:alpha val="4705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30"/>
            <p:cNvSpPr/>
            <p:nvPr/>
          </p:nvSpPr>
          <p:spPr>
            <a:xfrm>
              <a:off x="6101025" y="52996"/>
              <a:ext cx="6093361" cy="6805003"/>
            </a:xfrm>
            <a:custGeom>
              <a:rect b="b" l="l" r="r" t="t"/>
              <a:pathLst>
                <a:path extrusionOk="0" h="6578438" w="5890489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4705"/>
                  </a:srgbClr>
                </a:gs>
                <a:gs pos="85000">
                  <a:srgbClr val="4472C4">
                    <a:alpha val="4705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30"/>
            <p:cNvSpPr/>
            <p:nvPr/>
          </p:nvSpPr>
          <p:spPr>
            <a:xfrm>
              <a:off x="6101023" y="52997"/>
              <a:ext cx="6093363" cy="6805004"/>
            </a:xfrm>
            <a:custGeom>
              <a:rect b="b" l="l" r="r" t="t"/>
              <a:pathLst>
                <a:path extrusionOk="0" h="6578439" w="5890491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2000">
                  <a:schemeClr val="lt1"/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30"/>
            <p:cNvSpPr/>
            <p:nvPr/>
          </p:nvSpPr>
          <p:spPr>
            <a:xfrm>
              <a:off x="6101024" y="52997"/>
              <a:ext cx="6093362" cy="6805004"/>
            </a:xfrm>
            <a:custGeom>
              <a:rect b="b" l="l" r="r" t="t"/>
              <a:pathLst>
                <a:path extrusionOk="0" h="6578439" w="5890490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4705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Handshake" id="580" name="Google Shape;58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29652" y="1859078"/>
            <a:ext cx="3821102" cy="3821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4"/>
          <p:cNvSpPr txBox="1"/>
          <p:nvPr>
            <p:ph type="title"/>
          </p:nvPr>
        </p:nvSpPr>
        <p:spPr>
          <a:xfrm>
            <a:off x="544111" y="17696"/>
            <a:ext cx="3816095" cy="1938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Short Stack"/>
              <a:buNone/>
            </a:pPr>
            <a:r>
              <a:rPr lang="en-CO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rPr>
              <a:t>Un trabajo en equipo</a:t>
            </a:r>
            <a:endParaRPr>
              <a:solidFill>
                <a:schemeClr val="dk1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08" name="Google Shape;208;p4"/>
          <p:cNvSpPr/>
          <p:nvPr/>
        </p:nvSpPr>
        <p:spPr>
          <a:xfrm>
            <a:off x="785622" y="1955774"/>
            <a:ext cx="4115646" cy="46674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80"/>
              <a:buFont typeface="Arial"/>
              <a:buChar char="•"/>
            </a:pPr>
            <a:r>
              <a:rPr b="1" lang="en-CO" sz="148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Directora de proyecto:</a:t>
            </a:r>
            <a:endParaRPr sz="14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O" sz="148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PhD. Rocío Sierra 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80"/>
              <a:buFont typeface="Arial"/>
              <a:buChar char="•"/>
            </a:pPr>
            <a:r>
              <a:rPr b="1" lang="en-CO" sz="148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Investigadores:</a:t>
            </a:r>
            <a:endParaRPr sz="14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O" sz="148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PhD. Guillermo Jiménez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O" sz="148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PhD. Fernando Jiménez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O" sz="148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PhD. Iván Carroll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O" sz="148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PhD. Haydemar Nuñez</a:t>
            </a:r>
            <a:endParaRPr sz="14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O" sz="148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PhD. Michael Bressan</a:t>
            </a:r>
            <a:endParaRPr sz="14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O" sz="148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PhD. Luis Felipe Giraldo</a:t>
            </a:r>
            <a:endParaRPr sz="14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O" sz="148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MSc  Andrés Calderón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O" sz="148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MSc. Gabriel Narváez</a:t>
            </a:r>
            <a:endParaRPr sz="14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O" sz="148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Ing. Nicolás Díaz</a:t>
            </a:r>
            <a:endParaRPr sz="14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O" sz="148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Ing. Mateo Chaparro</a:t>
            </a:r>
            <a:endParaRPr sz="14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O" sz="148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Ing. Yafar Solano</a:t>
            </a:r>
            <a:endParaRPr sz="14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O" sz="148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Ing. Laura Gamba</a:t>
            </a:r>
            <a:endParaRPr sz="14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O" sz="148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Daniel Beltrán</a:t>
            </a:r>
            <a:endParaRPr sz="14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80"/>
              <a:buFont typeface="Arial"/>
              <a:buChar char="•"/>
            </a:pPr>
            <a:r>
              <a:rPr b="1" lang="en-CO" sz="148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Gestora administrativa y de logística:</a:t>
            </a:r>
            <a:endParaRPr sz="14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480"/>
              <a:buFont typeface="Arial"/>
              <a:buChar char="•"/>
            </a:pPr>
            <a:r>
              <a:rPr lang="en-CO" sz="148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MSc  Norymar Becerra</a:t>
            </a:r>
            <a:endParaRPr sz="14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hand pointing at gears&#10;&#10;Description automatically generated" id="209" name="Google Shape;209;p4"/>
          <p:cNvPicPr preferRelativeResize="0"/>
          <p:nvPr/>
        </p:nvPicPr>
        <p:blipFill rotWithShape="1">
          <a:blip r:embed="rId3">
            <a:alphaModFix/>
          </a:blip>
          <a:srcRect b="14441" l="0" r="-1" t="0"/>
          <a:stretch/>
        </p:blipFill>
        <p:spPr>
          <a:xfrm>
            <a:off x="4904316" y="-4"/>
            <a:ext cx="7287684" cy="3694372"/>
          </a:xfrm>
          <a:custGeom>
            <a:rect b="b" l="l" r="r" t="t"/>
            <a:pathLst>
              <a:path extrusionOk="0" h="3694372" w="7287684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grey sign with black text&#10;&#10;Description automatically generated" id="210" name="Google Shape;210;p4"/>
          <p:cNvPicPr preferRelativeResize="0"/>
          <p:nvPr/>
        </p:nvPicPr>
        <p:blipFill rotWithShape="1">
          <a:blip r:embed="rId4">
            <a:alphaModFix/>
          </a:blip>
          <a:srcRect b="2" l="12743" r="16326" t="0"/>
          <a:stretch/>
        </p:blipFill>
        <p:spPr>
          <a:xfrm>
            <a:off x="4726728" y="3802961"/>
            <a:ext cx="7472381" cy="3055043"/>
          </a:xfrm>
          <a:custGeom>
            <a:rect b="b" l="l" r="r" t="t"/>
            <a:pathLst>
              <a:path extrusionOk="0" h="3055043" w="7472381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"/>
          <p:cNvSpPr txBox="1"/>
          <p:nvPr/>
        </p:nvSpPr>
        <p:spPr>
          <a:xfrm>
            <a:off x="1050231" y="2751247"/>
            <a:ext cx="7110846" cy="32869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3A383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7" name="Google Shape;217;p5"/>
          <p:cNvSpPr txBox="1"/>
          <p:nvPr/>
        </p:nvSpPr>
        <p:spPr>
          <a:xfrm>
            <a:off x="9443002" y="2669209"/>
            <a:ext cx="172681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CO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Explorador Solar</a:t>
            </a:r>
            <a:endParaRPr/>
          </a:p>
        </p:txBody>
      </p:sp>
      <p:pic>
        <p:nvPicPr>
          <p:cNvPr id="218" name="Google Shape;21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0023" y="3008866"/>
            <a:ext cx="1011835" cy="1383268"/>
          </a:xfrm>
          <a:prstGeom prst="rect">
            <a:avLst/>
          </a:prstGeom>
          <a:noFill/>
          <a:ln cap="sq" cmpd="sng" w="190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7150" rotWithShape="0" algn="tl" dir="2700000" dist="50800">
              <a:srgbClr val="000000">
                <a:alpha val="40000"/>
              </a:srgbClr>
            </a:outerShdw>
          </a:effectLst>
        </p:spPr>
      </p:pic>
      <p:sp>
        <p:nvSpPr>
          <p:cNvPr id="219" name="Google Shape;219;p5"/>
          <p:cNvSpPr txBox="1"/>
          <p:nvPr/>
        </p:nvSpPr>
        <p:spPr>
          <a:xfrm>
            <a:off x="1045577" y="2527300"/>
            <a:ext cx="116628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CO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Atlas Solar</a:t>
            </a:r>
            <a:endParaRPr/>
          </a:p>
        </p:txBody>
      </p:sp>
      <p:sp>
        <p:nvSpPr>
          <p:cNvPr id="220" name="Google Shape;220;p5"/>
          <p:cNvSpPr/>
          <p:nvPr/>
        </p:nvSpPr>
        <p:spPr>
          <a:xfrm>
            <a:off x="3794736" y="3491462"/>
            <a:ext cx="4584700" cy="878554"/>
          </a:xfrm>
          <a:custGeom>
            <a:rect b="b" l="l" r="r" t="t"/>
            <a:pathLst>
              <a:path extrusionOk="0" h="878554" w="4584700">
                <a:moveTo>
                  <a:pt x="4584700" y="878554"/>
                </a:moveTo>
                <a:cubicBezTo>
                  <a:pt x="3919008" y="457337"/>
                  <a:pt x="3253316" y="36121"/>
                  <a:pt x="2489200" y="2254"/>
                </a:cubicBezTo>
                <a:cubicBezTo>
                  <a:pt x="1725084" y="-31613"/>
                  <a:pt x="862542" y="321870"/>
                  <a:pt x="0" y="675354"/>
                </a:cubicBezTo>
              </a:path>
            </a:pathLst>
          </a:custGeom>
          <a:noFill/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5"/>
          <p:cNvSpPr txBox="1"/>
          <p:nvPr/>
        </p:nvSpPr>
        <p:spPr>
          <a:xfrm>
            <a:off x="-37058" y="13294"/>
            <a:ext cx="11742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CO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Imágenes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CO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satelitales</a:t>
            </a:r>
            <a:endParaRPr/>
          </a:p>
        </p:txBody>
      </p:sp>
      <p:sp>
        <p:nvSpPr>
          <p:cNvPr id="222" name="Google Shape;222;p5"/>
          <p:cNvSpPr/>
          <p:nvPr/>
        </p:nvSpPr>
        <p:spPr>
          <a:xfrm>
            <a:off x="3321500" y="4826000"/>
            <a:ext cx="1297432" cy="1016000"/>
          </a:xfrm>
          <a:custGeom>
            <a:rect b="b" l="l" r="r" t="t"/>
            <a:pathLst>
              <a:path extrusionOk="0" h="1016000" w="1297432">
                <a:moveTo>
                  <a:pt x="27432" y="0"/>
                </a:moveTo>
                <a:cubicBezTo>
                  <a:pt x="-8552" y="258233"/>
                  <a:pt x="-44535" y="516467"/>
                  <a:pt x="167132" y="685800"/>
                </a:cubicBezTo>
                <a:cubicBezTo>
                  <a:pt x="378799" y="855133"/>
                  <a:pt x="838115" y="935566"/>
                  <a:pt x="1297432" y="1016000"/>
                </a:cubicBezTo>
              </a:path>
            </a:pathLst>
          </a:custGeom>
          <a:noFill/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5"/>
          <p:cNvSpPr/>
          <p:nvPr/>
        </p:nvSpPr>
        <p:spPr>
          <a:xfrm flipH="1" rot="-3412498">
            <a:off x="6895706" y="4914248"/>
            <a:ext cx="1469669" cy="917322"/>
          </a:xfrm>
          <a:custGeom>
            <a:rect b="b" l="l" r="r" t="t"/>
            <a:pathLst>
              <a:path extrusionOk="0" h="990600" w="1143000">
                <a:moveTo>
                  <a:pt x="1143000" y="0"/>
                </a:moveTo>
                <a:cubicBezTo>
                  <a:pt x="1009650" y="311150"/>
                  <a:pt x="876300" y="622300"/>
                  <a:pt x="685800" y="787400"/>
                </a:cubicBezTo>
                <a:cubicBezTo>
                  <a:pt x="495300" y="952500"/>
                  <a:pt x="247650" y="971550"/>
                  <a:pt x="0" y="990600"/>
                </a:cubicBezTo>
              </a:path>
            </a:pathLst>
          </a:custGeom>
          <a:noFill/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5"/>
          <p:cNvSpPr txBox="1"/>
          <p:nvPr/>
        </p:nvSpPr>
        <p:spPr>
          <a:xfrm>
            <a:off x="1074141" y="4532868"/>
            <a:ext cx="14900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CO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Atlas Biomasa</a:t>
            </a:r>
            <a:endParaRPr/>
          </a:p>
        </p:txBody>
      </p:sp>
      <p:pic>
        <p:nvPicPr>
          <p:cNvPr id="225" name="Google Shape;22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4470" y="4930929"/>
            <a:ext cx="1046195" cy="1538204"/>
          </a:xfrm>
          <a:prstGeom prst="rect">
            <a:avLst/>
          </a:prstGeom>
          <a:noFill/>
          <a:ln cap="sq" cmpd="sng" w="190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7150" rotWithShape="0" algn="tl" dir="2700000" dist="50800">
              <a:srgbClr val="000000">
                <a:alpha val="40000"/>
              </a:srgbClr>
            </a:outerShdw>
          </a:effectLst>
        </p:spPr>
      </p:pic>
      <p:sp>
        <p:nvSpPr>
          <p:cNvPr id="226" name="Google Shape;226;p5"/>
          <p:cNvSpPr/>
          <p:nvPr/>
        </p:nvSpPr>
        <p:spPr>
          <a:xfrm>
            <a:off x="3247332" y="1079500"/>
            <a:ext cx="2133600" cy="2578100"/>
          </a:xfrm>
          <a:custGeom>
            <a:rect b="b" l="l" r="r" t="t"/>
            <a:pathLst>
              <a:path extrusionOk="0" h="2578100" w="2133600">
                <a:moveTo>
                  <a:pt x="2133600" y="0"/>
                </a:moveTo>
                <a:cubicBezTo>
                  <a:pt x="1466850" y="267758"/>
                  <a:pt x="800100" y="535517"/>
                  <a:pt x="444500" y="965200"/>
                </a:cubicBezTo>
                <a:cubicBezTo>
                  <a:pt x="88900" y="1394883"/>
                  <a:pt x="44450" y="1986491"/>
                  <a:pt x="0" y="2578100"/>
                </a:cubicBezTo>
              </a:path>
            </a:pathLst>
          </a:custGeom>
          <a:noFill/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5"/>
          <p:cNvSpPr/>
          <p:nvPr/>
        </p:nvSpPr>
        <p:spPr>
          <a:xfrm>
            <a:off x="6676332" y="1066800"/>
            <a:ext cx="1831897" cy="1809895"/>
          </a:xfrm>
          <a:custGeom>
            <a:rect b="b" l="l" r="r" t="t"/>
            <a:pathLst>
              <a:path extrusionOk="0" h="2324100" w="1930400">
                <a:moveTo>
                  <a:pt x="0" y="0"/>
                </a:moveTo>
                <a:cubicBezTo>
                  <a:pt x="556683" y="377825"/>
                  <a:pt x="1113367" y="755650"/>
                  <a:pt x="1435100" y="1143000"/>
                </a:cubicBezTo>
                <a:cubicBezTo>
                  <a:pt x="1756833" y="1530350"/>
                  <a:pt x="1843616" y="1927225"/>
                  <a:pt x="1930400" y="2324100"/>
                </a:cubicBezTo>
              </a:path>
            </a:pathLst>
          </a:custGeom>
          <a:noFill/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5"/>
          <p:cNvSpPr txBox="1"/>
          <p:nvPr/>
        </p:nvSpPr>
        <p:spPr>
          <a:xfrm>
            <a:off x="4900988" y="6145967"/>
            <a:ext cx="178228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CO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Conocimiento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CO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recurso biomasa</a:t>
            </a:r>
            <a:endParaRPr/>
          </a:p>
        </p:txBody>
      </p:sp>
      <p:pic>
        <p:nvPicPr>
          <p:cNvPr id="229" name="Google Shape;229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43334" y="4930929"/>
            <a:ext cx="1926154" cy="1437207"/>
          </a:xfrm>
          <a:prstGeom prst="rect">
            <a:avLst/>
          </a:prstGeom>
          <a:noFill/>
          <a:ln cap="sq" cmpd="sng" w="190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7150" rotWithShape="0" algn="tl" dir="2700000" dist="50800">
              <a:srgbClr val="000000">
                <a:alpha val="40000"/>
              </a:srgbClr>
            </a:outerShdw>
          </a:effectLst>
        </p:spPr>
      </p:pic>
      <p:sp>
        <p:nvSpPr>
          <p:cNvPr id="230" name="Google Shape;230;p5"/>
          <p:cNvSpPr txBox="1"/>
          <p:nvPr/>
        </p:nvSpPr>
        <p:spPr>
          <a:xfrm>
            <a:off x="9361689" y="4528315"/>
            <a:ext cx="199740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CO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Explorador Forestal</a:t>
            </a:r>
            <a:endParaRPr/>
          </a:p>
        </p:txBody>
      </p:sp>
      <p:sp>
        <p:nvSpPr>
          <p:cNvPr id="231" name="Google Shape;231;p5"/>
          <p:cNvSpPr txBox="1"/>
          <p:nvPr/>
        </p:nvSpPr>
        <p:spPr>
          <a:xfrm rot="2684009">
            <a:off x="6131328" y="1949681"/>
            <a:ext cx="256121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CO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Transferencia tecnológica</a:t>
            </a:r>
            <a:endParaRPr/>
          </a:p>
        </p:txBody>
      </p:sp>
      <p:sp>
        <p:nvSpPr>
          <p:cNvPr id="232" name="Google Shape;232;p5"/>
          <p:cNvSpPr txBox="1"/>
          <p:nvPr/>
        </p:nvSpPr>
        <p:spPr>
          <a:xfrm rot="-2439590">
            <a:off x="3068366" y="1942785"/>
            <a:ext cx="256121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CO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Transferencia tecnológica</a:t>
            </a:r>
            <a:endParaRPr/>
          </a:p>
        </p:txBody>
      </p:sp>
      <p:sp>
        <p:nvSpPr>
          <p:cNvPr id="233" name="Google Shape;233;p5"/>
          <p:cNvSpPr txBox="1"/>
          <p:nvPr/>
        </p:nvSpPr>
        <p:spPr>
          <a:xfrm>
            <a:off x="5410965" y="3518532"/>
            <a:ext cx="154606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CO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Conocimiento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CO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recurso solar</a:t>
            </a:r>
            <a:endParaRPr/>
          </a:p>
        </p:txBody>
      </p:sp>
      <p:pic>
        <p:nvPicPr>
          <p:cNvPr descr="Icon&#10;&#10;Description automatically generated with medium confidence" id="234" name="Google Shape;234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485436" y="27727"/>
            <a:ext cx="1943100" cy="1968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p&#10;&#10;Description automatically generated" id="235" name="Google Shape;235;p5"/>
          <p:cNvPicPr preferRelativeResize="0"/>
          <p:nvPr/>
        </p:nvPicPr>
        <p:blipFill rotWithShape="1">
          <a:blip r:embed="rId7">
            <a:alphaModFix/>
          </a:blip>
          <a:srcRect b="2410" l="6732" r="0" t="0"/>
          <a:stretch/>
        </p:blipFill>
        <p:spPr>
          <a:xfrm>
            <a:off x="2616520" y="3635681"/>
            <a:ext cx="1409551" cy="15244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236" name="Google Shape;236;p5"/>
          <p:cNvPicPr preferRelativeResize="0"/>
          <p:nvPr/>
        </p:nvPicPr>
        <p:blipFill rotWithShape="1">
          <a:blip r:embed="rId8">
            <a:alphaModFix/>
          </a:blip>
          <a:srcRect b="0" l="9552" r="4336" t="0"/>
          <a:stretch/>
        </p:blipFill>
        <p:spPr>
          <a:xfrm>
            <a:off x="8481666" y="2944195"/>
            <a:ext cx="424951" cy="25003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p&#10;&#10;Description automatically generated with low confidence" id="237" name="Google Shape;237;p5"/>
          <p:cNvPicPr preferRelativeResize="0"/>
          <p:nvPr/>
        </p:nvPicPr>
        <p:blipFill rotWithShape="1">
          <a:blip r:embed="rId9">
            <a:alphaModFix/>
          </a:blip>
          <a:srcRect b="0" l="0" r="0" t="3787"/>
          <a:stretch/>
        </p:blipFill>
        <p:spPr>
          <a:xfrm>
            <a:off x="5294282" y="386975"/>
            <a:ext cx="1224423" cy="12861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8" name="Google Shape;238;p5"/>
          <p:cNvGrpSpPr/>
          <p:nvPr/>
        </p:nvGrpSpPr>
        <p:grpSpPr>
          <a:xfrm>
            <a:off x="4669798" y="4366662"/>
            <a:ext cx="2361596" cy="914713"/>
            <a:chOff x="4656701" y="3823981"/>
            <a:chExt cx="2361596" cy="914713"/>
          </a:xfrm>
        </p:grpSpPr>
        <p:pic>
          <p:nvPicPr>
            <p:cNvPr descr="A picture containing shape&#10;&#10;Description automatically generated" id="239" name="Google Shape;239;p5"/>
            <p:cNvPicPr preferRelativeResize="0"/>
            <p:nvPr/>
          </p:nvPicPr>
          <p:blipFill rotWithShape="1">
            <a:blip r:embed="rId10">
              <a:alphaModFix/>
            </a:blip>
            <a:srcRect b="0" l="29308" r="24947" t="0"/>
            <a:stretch/>
          </p:blipFill>
          <p:spPr>
            <a:xfrm>
              <a:off x="5236085" y="3823981"/>
              <a:ext cx="1353625" cy="88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" name="Google Shape;240;p5"/>
            <p:cNvPicPr preferRelativeResize="0"/>
            <p:nvPr/>
          </p:nvPicPr>
          <p:blipFill rotWithShape="1">
            <a:blip r:embed="rId11">
              <a:alphaModFix/>
            </a:blip>
            <a:srcRect b="3828" l="3735" r="0" t="0"/>
            <a:stretch/>
          </p:blipFill>
          <p:spPr>
            <a:xfrm>
              <a:off x="6295431" y="4048702"/>
              <a:ext cx="722866" cy="625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con&#10;&#10;Description automatically generated" id="241" name="Google Shape;241;p5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656701" y="3878199"/>
              <a:ext cx="957543" cy="8604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2" name="Google Shape;242;p5"/>
            <p:cNvSpPr txBox="1"/>
            <p:nvPr/>
          </p:nvSpPr>
          <p:spPr>
            <a:xfrm>
              <a:off x="5367166" y="4120429"/>
              <a:ext cx="10477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Productividad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b="0" i="0" lang="en-CO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Agrícola </a:t>
              </a:r>
              <a:endParaRPr/>
            </a:p>
          </p:txBody>
        </p:sp>
      </p:grpSp>
      <p:pic>
        <p:nvPicPr>
          <p:cNvPr descr="Map&#10;&#10;Description automatically generated" id="243" name="Google Shape;243;p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528923" y="3067685"/>
            <a:ext cx="1387033" cy="1212244"/>
          </a:xfrm>
          <a:prstGeom prst="rect">
            <a:avLst/>
          </a:prstGeom>
          <a:noFill/>
          <a:ln cap="sq" cmpd="sng" w="190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7150" rotWithShape="0" algn="tl" dir="2700000" dist="50800">
              <a:srgbClr val="000000">
                <a:alpha val="40000"/>
              </a:srgbClr>
            </a:outerShdw>
          </a:effectLst>
        </p:spPr>
      </p:pic>
      <p:grpSp>
        <p:nvGrpSpPr>
          <p:cNvPr id="244" name="Google Shape;244;p5"/>
          <p:cNvGrpSpPr/>
          <p:nvPr/>
        </p:nvGrpSpPr>
        <p:grpSpPr>
          <a:xfrm>
            <a:off x="10951815" y="207079"/>
            <a:ext cx="1058413" cy="615764"/>
            <a:chOff x="9048749" y="87823"/>
            <a:chExt cx="2571414" cy="1602261"/>
          </a:xfrm>
        </p:grpSpPr>
        <p:sp>
          <p:nvSpPr>
            <p:cNvPr id="245" name="Google Shape;245;p5"/>
            <p:cNvSpPr/>
            <p:nvPr/>
          </p:nvSpPr>
          <p:spPr>
            <a:xfrm>
              <a:off x="9652519" y="441948"/>
              <a:ext cx="1339477" cy="1069568"/>
            </a:xfrm>
            <a:prstGeom prst="triangle">
              <a:avLst>
                <a:gd fmla="val 50000" name="adj"/>
              </a:avLst>
            </a:prstGeom>
            <a:noFill/>
            <a:ln cap="flat" cmpd="sng" w="38100">
              <a:solidFill>
                <a:srgbClr val="31538F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Bandera de Alemania - Wikipedia, la enciclopedia libre" id="246" name="Google Shape;246;p5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9918510" y="87823"/>
              <a:ext cx="807493" cy="484496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19050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kx="0" rotWithShape="0" algn="bl" stA="28000" stPos="0" sy="-100000" ky="0"/>
            </a:effectLst>
          </p:spPr>
        </p:pic>
        <p:pic>
          <p:nvPicPr>
            <p:cNvPr descr="50+ Imágenes de la Bandera de Colombia Gratis [HD] - Pixabay" id="247" name="Google Shape;247;p5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10877435" y="1190507"/>
              <a:ext cx="742728" cy="495152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19050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kx="0" rotWithShape="0" algn="bl" stA="28000" stPos="0" sy="-100000" ky="0"/>
            </a:effectLst>
          </p:spPr>
        </p:pic>
        <p:pic>
          <p:nvPicPr>
            <p:cNvPr id="248" name="Google Shape;248;p5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9048749" y="1205588"/>
              <a:ext cx="726744" cy="484496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19050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kx="0" rotWithShape="0" algn="bl" stA="28000" stPos="0" sy="-100000" ky="0"/>
            </a:effectLst>
          </p:spPr>
        </p:pic>
      </p:grpSp>
      <p:pic>
        <p:nvPicPr>
          <p:cNvPr descr="Text&#10;&#10;Description automatically generated with low confidence" id="249" name="Google Shape;249;p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5334900" y="5260885"/>
            <a:ext cx="974199" cy="1035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5"/>
          <p:cNvPicPr preferRelativeResize="0"/>
          <p:nvPr/>
        </p:nvPicPr>
        <p:blipFill rotWithShape="1">
          <a:blip r:embed="rId18">
            <a:alphaModFix/>
          </a:blip>
          <a:srcRect b="5929" l="0" r="0" t="0"/>
          <a:stretch/>
        </p:blipFill>
        <p:spPr>
          <a:xfrm>
            <a:off x="5208904" y="1795508"/>
            <a:ext cx="1562100" cy="97964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5"/>
          <p:cNvSpPr txBox="1"/>
          <p:nvPr/>
        </p:nvSpPr>
        <p:spPr>
          <a:xfrm>
            <a:off x="5294980" y="2669209"/>
            <a:ext cx="153330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CO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Techos solares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57" name="Google Shape;257;p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descr="Diagram&#10;&#10;Description automatically generated" id="258" name="Google Shape;25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000" y="66675"/>
            <a:ext cx="11315700" cy="6425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7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diagram of a geodata&#10;&#10;Description automatically generated" id="265" name="Google Shape;265;p7"/>
          <p:cNvPicPr preferRelativeResize="0"/>
          <p:nvPr/>
        </p:nvPicPr>
        <p:blipFill rotWithShape="1">
          <a:blip r:embed="rId3">
            <a:alphaModFix/>
          </a:blip>
          <a:srcRect b="-1" l="1" r="-2" t="-135"/>
          <a:stretch/>
        </p:blipFill>
        <p:spPr>
          <a:xfrm>
            <a:off x="714096" y="638365"/>
            <a:ext cx="4668031" cy="5581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6456" y="638364"/>
            <a:ext cx="5952118" cy="5581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8"/>
          <p:cNvSpPr txBox="1"/>
          <p:nvPr>
            <p:ph type="title"/>
          </p:nvPr>
        </p:nvSpPr>
        <p:spPr>
          <a:xfrm>
            <a:off x="270000" y="0"/>
            <a:ext cx="105516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B73"/>
              </a:buClr>
              <a:buSzPts val="3200"/>
              <a:buFont typeface="Montserrat"/>
              <a:buNone/>
            </a:pPr>
            <a:r>
              <a:rPr b="1" lang="en-CO" sz="3100">
                <a:solidFill>
                  <a:srgbClr val="004B73"/>
                </a:solidFill>
                <a:latin typeface="Montserrat"/>
                <a:ea typeface="Montserrat"/>
                <a:cs typeface="Montserrat"/>
                <a:sym typeface="Montserrat"/>
              </a:rPr>
              <a:t>Herramienta de integración de explorador solar y explorador de biomasa residual</a:t>
            </a:r>
            <a:endParaRPr b="1" sz="3200">
              <a:solidFill>
                <a:srgbClr val="004B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73" name="Google Shape;273;p8"/>
          <p:cNvCxnSpPr/>
          <p:nvPr/>
        </p:nvCxnSpPr>
        <p:spPr>
          <a:xfrm flipH="1" rot="10800000">
            <a:off x="278550" y="999575"/>
            <a:ext cx="11602800" cy="9600"/>
          </a:xfrm>
          <a:prstGeom prst="straightConnector1">
            <a:avLst/>
          </a:prstGeom>
          <a:noFill/>
          <a:ln cap="flat" cmpd="sng" w="19050">
            <a:solidFill>
              <a:srgbClr val="00A7CC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74" name="Google Shape;274;p8"/>
          <p:cNvGrpSpPr/>
          <p:nvPr/>
        </p:nvGrpSpPr>
        <p:grpSpPr>
          <a:xfrm>
            <a:off x="10821573" y="232128"/>
            <a:ext cx="1058424" cy="615750"/>
            <a:chOff x="9048749" y="87823"/>
            <a:chExt cx="2571486" cy="1602265"/>
          </a:xfrm>
        </p:grpSpPr>
        <p:sp>
          <p:nvSpPr>
            <p:cNvPr id="275" name="Google Shape;275;p8"/>
            <p:cNvSpPr/>
            <p:nvPr/>
          </p:nvSpPr>
          <p:spPr>
            <a:xfrm>
              <a:off x="9652519" y="441948"/>
              <a:ext cx="1339500" cy="1069500"/>
            </a:xfrm>
            <a:prstGeom prst="triangle">
              <a:avLst>
                <a:gd fmla="val 50000" name="adj"/>
              </a:avLst>
            </a:prstGeom>
            <a:noFill/>
            <a:ln cap="flat" cmpd="sng" w="38100">
              <a:solidFill>
                <a:srgbClr val="31538F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Bandera de Alemania - Wikipedia, la enciclopedia libre" id="276" name="Google Shape;276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918510" y="87823"/>
              <a:ext cx="807600" cy="484500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19050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fadeDir="5400012" kx="0" rotWithShape="0" algn="bl" stA="28000" stPos="0" sy="-100000" ky="0"/>
            </a:effectLst>
          </p:spPr>
        </p:pic>
        <p:pic>
          <p:nvPicPr>
            <p:cNvPr descr="50+ Imágenes de la Bandera de Colombia Gratis [HD] - Pixabay" id="277" name="Google Shape;277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877435" y="1190507"/>
              <a:ext cx="742800" cy="495300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19050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fadeDir="5400012" kx="0" rotWithShape="0" algn="bl" stA="28000" stPos="0" sy="-100000" ky="0"/>
            </a:effectLst>
          </p:spPr>
        </p:pic>
        <p:pic>
          <p:nvPicPr>
            <p:cNvPr id="278" name="Google Shape;278;p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048749" y="1205588"/>
              <a:ext cx="726600" cy="484500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19050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fadeDir="5400012" kx="0" rotWithShape="0" algn="bl" stA="28000" stPos="0" sy="-100000" ky="0"/>
            </a:effectLst>
          </p:spPr>
        </p:pic>
      </p:grpSp>
      <p:sp>
        <p:nvSpPr>
          <p:cNvPr id="279" name="Google Shape;279;p8"/>
          <p:cNvSpPr txBox="1"/>
          <p:nvPr/>
        </p:nvSpPr>
        <p:spPr>
          <a:xfrm>
            <a:off x="291000" y="1080000"/>
            <a:ext cx="11610000" cy="55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0" name="Google Shape;280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36025" y="1080000"/>
            <a:ext cx="8919949" cy="55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9"/>
          <p:cNvSpPr txBox="1"/>
          <p:nvPr>
            <p:ph type="title"/>
          </p:nvPr>
        </p:nvSpPr>
        <p:spPr>
          <a:xfrm>
            <a:off x="270000" y="0"/>
            <a:ext cx="105516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B73"/>
              </a:buClr>
              <a:buSzPts val="3200"/>
              <a:buFont typeface="Montserrat"/>
              <a:buNone/>
            </a:pPr>
            <a:r>
              <a:rPr b="1" lang="en-CO" sz="3100">
                <a:solidFill>
                  <a:srgbClr val="004B73"/>
                </a:solidFill>
                <a:latin typeface="Montserrat"/>
                <a:ea typeface="Montserrat"/>
                <a:cs typeface="Montserrat"/>
                <a:sym typeface="Montserrat"/>
              </a:rPr>
              <a:t>Herramienta de integración de explorador solar y explorador de biomasa residual</a:t>
            </a:r>
            <a:endParaRPr b="1" sz="3200">
              <a:solidFill>
                <a:srgbClr val="004B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87" name="Google Shape;287;p9"/>
          <p:cNvCxnSpPr/>
          <p:nvPr/>
        </p:nvCxnSpPr>
        <p:spPr>
          <a:xfrm flipH="1" rot="10800000">
            <a:off x="278550" y="999575"/>
            <a:ext cx="11602800" cy="9600"/>
          </a:xfrm>
          <a:prstGeom prst="straightConnector1">
            <a:avLst/>
          </a:prstGeom>
          <a:noFill/>
          <a:ln cap="flat" cmpd="sng" w="19050">
            <a:solidFill>
              <a:srgbClr val="00A7CC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88" name="Google Shape;288;p9"/>
          <p:cNvGrpSpPr/>
          <p:nvPr/>
        </p:nvGrpSpPr>
        <p:grpSpPr>
          <a:xfrm>
            <a:off x="10821573" y="232128"/>
            <a:ext cx="1058424" cy="615750"/>
            <a:chOff x="9048749" y="87823"/>
            <a:chExt cx="2571486" cy="1602265"/>
          </a:xfrm>
        </p:grpSpPr>
        <p:sp>
          <p:nvSpPr>
            <p:cNvPr id="289" name="Google Shape;289;p9"/>
            <p:cNvSpPr/>
            <p:nvPr/>
          </p:nvSpPr>
          <p:spPr>
            <a:xfrm>
              <a:off x="9652519" y="441948"/>
              <a:ext cx="1339500" cy="1069500"/>
            </a:xfrm>
            <a:prstGeom prst="triangle">
              <a:avLst>
                <a:gd fmla="val 50000" name="adj"/>
              </a:avLst>
            </a:prstGeom>
            <a:noFill/>
            <a:ln cap="flat" cmpd="sng" w="38100">
              <a:solidFill>
                <a:srgbClr val="31538F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Bandera de Alemania - Wikipedia, la enciclopedia libre" id="290" name="Google Shape;290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918510" y="87823"/>
              <a:ext cx="807600" cy="484500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19050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fadeDir="5400012" kx="0" rotWithShape="0" algn="bl" stA="28000" stPos="0" sy="-100000" ky="0"/>
            </a:effectLst>
          </p:spPr>
        </p:pic>
        <p:pic>
          <p:nvPicPr>
            <p:cNvPr descr="50+ Imágenes de la Bandera de Colombia Gratis [HD] - Pixabay" id="291" name="Google Shape;291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877435" y="1190507"/>
              <a:ext cx="742800" cy="495300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19050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fadeDir="5400012" kx="0" rotWithShape="0" algn="bl" stA="28000" stPos="0" sy="-100000" ky="0"/>
            </a:effectLst>
          </p:spPr>
        </p:pic>
        <p:pic>
          <p:nvPicPr>
            <p:cNvPr id="292" name="Google Shape;292;p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048749" y="1205588"/>
              <a:ext cx="726600" cy="484500"/>
            </a:xfrm>
            <a:prstGeom prst="roundRect">
              <a:avLst>
                <a:gd fmla="val 4167" name="adj"/>
              </a:avLst>
            </a:prstGeom>
            <a:solidFill>
              <a:srgbClr val="FFFFFF"/>
            </a:solidFill>
            <a:ln cap="sq" cmpd="sng" w="19050">
              <a:solidFill>
                <a:srgbClr val="292929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reflection blurRad="0" dir="5400000" dist="5000" endA="0" endPos="28000" fadeDir="5400012" kx="0" rotWithShape="0" algn="bl" stA="28000" stPos="0" sy="-100000" ky="0"/>
            </a:effectLst>
          </p:spPr>
        </p:pic>
      </p:grpSp>
      <p:sp>
        <p:nvSpPr>
          <p:cNvPr id="293" name="Google Shape;293;p9"/>
          <p:cNvSpPr txBox="1"/>
          <p:nvPr/>
        </p:nvSpPr>
        <p:spPr>
          <a:xfrm>
            <a:off x="291000" y="1080000"/>
            <a:ext cx="11610000" cy="55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b="1" lang="en-CO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Arquitectura de módulos: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4" name="Google Shape;294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70400" y="1080000"/>
            <a:ext cx="9375604" cy="5758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7F3881317BCD94A97129206307469D2" ma:contentTypeVersion="2" ma:contentTypeDescription="Crear nuevo documento." ma:contentTypeScope="" ma:versionID="1c196344793963ba3e297580dac26e04">
  <xsd:schema xmlns:xsd="http://www.w3.org/2001/XMLSchema" xmlns:xs="http://www.w3.org/2001/XMLSchema" xmlns:p="http://schemas.microsoft.com/office/2006/metadata/properties" xmlns:ns2="df01a51d-83e1-43e6-b0d7-92ec35ad6911" targetNamespace="http://schemas.microsoft.com/office/2006/metadata/properties" ma:root="true" ma:fieldsID="04c12754d4282b6f002e59ed2eb572c5" ns2:_="">
    <xsd:import namespace="df01a51d-83e1-43e6-b0d7-92ec35ad6911"/>
    <xsd:element name="properties">
      <xsd:complexType>
        <xsd:sequence>
          <xsd:element name="documentManagement">
            <xsd:complexType>
              <xsd:all>
                <xsd:element ref="ns2:Formato" minOccurs="0"/>
                <xsd:element ref="ns2:mes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01a51d-83e1-43e6-b0d7-92ec35ad6911" elementFormDefault="qualified">
    <xsd:import namespace="http://schemas.microsoft.com/office/2006/documentManagement/types"/>
    <xsd:import namespace="http://schemas.microsoft.com/office/infopath/2007/PartnerControls"/>
    <xsd:element name="Formato" ma:index="8" nillable="true" ma:displayName="Formato" ma:default="/Style%20Library/Images/pdf.svg" ma:format="Dropdown" ma:internalName="Formato">
      <xsd:simpleType>
        <xsd:restriction base="dms:Choice">
          <xsd:enumeration value="/Style%20Library/Images/pdf.svg"/>
          <xsd:enumeration value="/Style%20Library/Images/doc.svg"/>
          <xsd:enumeration value="/Style%20Library/Images/xls.svg"/>
          <xsd:enumeration value="/Style%20Library/Images/ppt.svg"/>
          <xsd:enumeration value="/Style%20Library/Images/jpg.svg"/>
        </xsd:restriction>
      </xsd:simpleType>
    </xsd:element>
    <xsd:element name="mesa" ma:index="9" nillable="true" ma:displayName="mesa" ma:default="3" ma:format="Dropdown" ma:internalName="mesa">
      <xsd:simpleType>
        <xsd:restriction base="dms:Choice">
          <xsd:enumeration value="General"/>
          <xsd:enumeration value="1"/>
          <xsd:enumeration value="2"/>
          <xsd:enumeration value="3"/>
          <xsd:enumeration value="4"/>
          <xsd:enumeration value="5"/>
          <xsd:enumeration value="6"/>
          <xsd:enumeration value="7"/>
          <xsd:enumeration value="8"/>
          <xsd:enumeration value="9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rmato xmlns="df01a51d-83e1-43e6-b0d7-92ec35ad6911">/Style%20Library/Images/pdf.svg</Formato>
    <mesa xmlns="df01a51d-83e1-43e6-b0d7-92ec35ad6911">2</mesa>
  </documentManagement>
</p:properties>
</file>

<file path=customXml/itemProps1.xml><?xml version="1.0" encoding="utf-8"?>
<ds:datastoreItem xmlns:ds="http://schemas.openxmlformats.org/officeDocument/2006/customXml" ds:itemID="{702D5A1C-D7EC-468C-BD05-A76515247D4E}"/>
</file>

<file path=customXml/itemProps2.xml><?xml version="1.0" encoding="utf-8"?>
<ds:datastoreItem xmlns:ds="http://schemas.openxmlformats.org/officeDocument/2006/customXml" ds:itemID="{71D18DE5-CBEA-4905-A268-9B082E54E75F}"/>
</file>

<file path=customXml/itemProps3.xml><?xml version="1.0" encoding="utf-8"?>
<ds:datastoreItem xmlns:ds="http://schemas.openxmlformats.org/officeDocument/2006/customXml" ds:itemID="{62526127-EDB9-43D0-8663-1922237FF4D2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UniAndes - Rocio Sierra</dc:title>
  <dc:creator>Luis Cruz</dc:creator>
  <dcterms:created xsi:type="dcterms:W3CDTF">2023-11-07T22:42:22Z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0x010100C7F3881317BCD94A97129206307469D2</vt:lpwstr>
  </property>
</Properties>
</file>